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16"/>
  </p:notesMasterIdLst>
  <p:sldIdLst>
    <p:sldId id="337" r:id="rId2"/>
    <p:sldId id="262" r:id="rId3"/>
    <p:sldId id="404" r:id="rId4"/>
    <p:sldId id="271" r:id="rId5"/>
    <p:sldId id="264" r:id="rId6"/>
    <p:sldId id="403" r:id="rId7"/>
    <p:sldId id="402" r:id="rId8"/>
    <p:sldId id="263" r:id="rId9"/>
    <p:sldId id="269" r:id="rId10"/>
    <p:sldId id="287" r:id="rId11"/>
    <p:sldId id="353" r:id="rId12"/>
    <p:sldId id="276" r:id="rId13"/>
    <p:sldId id="284" r:id="rId14"/>
    <p:sldId id="286"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4884" autoAdjust="0"/>
    <p:restoredTop sz="94629" autoAdjust="0"/>
  </p:normalViewPr>
  <p:slideViewPr>
    <p:cSldViewPr>
      <p:cViewPr varScale="1">
        <p:scale>
          <a:sx n="76" d="100"/>
          <a:sy n="76" d="100"/>
        </p:scale>
        <p:origin x="1656" y="5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B32573-2660-47F3-9909-FAE06C241812}" type="datetimeFigureOut">
              <a:rPr lang="en-US" smtClean="0"/>
              <a:pPr/>
              <a:t>12/30/2015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FA069-1055-4CDC-9DE3-1CB355078A54}" type="slidenum">
              <a:rPr lang="en-US" smtClean="0"/>
              <a:pPr/>
              <a:t>‹#›</a:t>
            </a:fld>
            <a:endParaRPr lang="en-US"/>
          </a:p>
        </p:txBody>
      </p:sp>
    </p:spTree>
    <p:extLst>
      <p:ext uri="{BB962C8B-B14F-4D97-AF65-F5344CB8AC3E}">
        <p14:creationId xmlns:p14="http://schemas.microsoft.com/office/powerpoint/2010/main" val="3921548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 name="Shape 27"/>
          <p:cNvSpPr txBox="1">
            <a:spLocks noGrp="1"/>
          </p:cNvSpPr>
          <p:nvPr>
            <p:ph type="body" idx="1"/>
          </p:nvPr>
        </p:nvSpPr>
        <p:spPr>
          <a:xfrm>
            <a:off x="685803" y="4343400"/>
            <a:ext cx="5486399" cy="4114800"/>
          </a:xfrm>
          <a:prstGeom prst="rect">
            <a:avLst/>
          </a:prstGeom>
        </p:spPr>
        <p:txBody>
          <a:bodyPr lIns="93147" tIns="93147" rIns="93147" bIns="93147" anchor="t" anchorCtr="0">
            <a:noAutofit/>
          </a:bodyPr>
          <a:lstStyle/>
          <a:p>
            <a:r>
              <a:rPr lang="en-US" dirty="0" smtClean="0"/>
              <a:t>A</a:t>
            </a:r>
            <a:r>
              <a:rPr lang="en-US" baseline="0" dirty="0" smtClean="0"/>
              <a:t>s you heard in the introduction and the industry panel, the SMLC has looked across industries and problems to tackle areas that no one company can address alone. The overarching conclusion has been on industry-wide infrastructure called the SM Platform that can:</a:t>
            </a:r>
          </a:p>
          <a:p>
            <a:pPr marL="228562" indent="-228562">
              <a:buAutoNum type="arabicPeriod"/>
            </a:pPr>
            <a:r>
              <a:rPr lang="en-US" baseline="0" dirty="0" smtClean="0"/>
              <a:t>Support pervasive orchestration and application of enterprise manufacturing intelligence (actionable data, analytics and models) ‘horizontally’ bridging 40 years of optimized compartmentalization in operations, departments, vendors, time scales and companies.</a:t>
            </a:r>
          </a:p>
          <a:p>
            <a:pPr marL="228562" indent="-228562">
              <a:buAutoNum type="arabicPeriod"/>
            </a:pPr>
            <a:r>
              <a:rPr lang="en-US" baseline="0" dirty="0" smtClean="0"/>
              <a:t>Support global and integrated metrics for dynamic management and driving next generation manufacturing that can no longer operate under the assumption that optimized departments lead to optimized and resilient enterprises.</a:t>
            </a:r>
          </a:p>
          <a:p>
            <a:pPr marL="228562" indent="-228562">
              <a:buAutoNum type="arabicPeriod"/>
            </a:pPr>
            <a:r>
              <a:rPr lang="en-US" baseline="0" dirty="0" smtClean="0"/>
              <a:t>Addresses time and cyber physical synchronization for actionable orchestration of data and information and dynamic management</a:t>
            </a:r>
          </a:p>
          <a:p>
            <a:pPr marL="228562" indent="-228562">
              <a:buAutoNum type="arabicPeriod"/>
            </a:pPr>
            <a:r>
              <a:rPr lang="en-US" baseline="0" dirty="0" smtClean="0"/>
              <a:t>Addresses design and manufacturing data, analytics and models as integrated life cycle to support new technology infusion, ICME, source material and product validation</a:t>
            </a:r>
          </a:p>
          <a:p>
            <a:pPr marL="228562" indent="-228562">
              <a:buAutoNum type="arabicPeriod"/>
            </a:pPr>
            <a:r>
              <a:rPr lang="en-US" baseline="0" dirty="0" smtClean="0"/>
              <a:t>Offers access and lowers the cost and risk barriers to networked information, data and modeling technologies at the level of sophistication and need for small, medium and large companies</a:t>
            </a:r>
          </a:p>
          <a:p>
            <a:pPr marL="228562" indent="-228562">
              <a:buAutoNum type="arabicPeriod"/>
            </a:pPr>
            <a:r>
              <a:rPr lang="en-US" baseline="0" dirty="0" smtClean="0"/>
              <a:t>Facilitates a broad, market driven base of innovation in manufacturing intelligence applications</a:t>
            </a:r>
          </a:p>
          <a:p>
            <a:pPr marL="228562" indent="-228562">
              <a:buAutoNum type="arabicPeriod"/>
            </a:pPr>
            <a:r>
              <a:rPr lang="en-US" baseline="0" dirty="0" smtClean="0"/>
              <a:t>Address new business models</a:t>
            </a:r>
          </a:p>
          <a:p>
            <a:pPr marL="228562" indent="-228562">
              <a:buAutoNum type="arabicPeriod"/>
            </a:pPr>
            <a:endParaRPr lang="en-US" baseline="0" dirty="0" smtClean="0"/>
          </a:p>
        </p:txBody>
      </p:sp>
    </p:spTree>
    <p:extLst>
      <p:ext uri="{BB962C8B-B14F-4D97-AF65-F5344CB8AC3E}">
        <p14:creationId xmlns:p14="http://schemas.microsoft.com/office/powerpoint/2010/main" val="1585248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 name="Shape 27"/>
          <p:cNvSpPr txBox="1">
            <a:spLocks noGrp="1"/>
          </p:cNvSpPr>
          <p:nvPr>
            <p:ph type="body" idx="1"/>
          </p:nvPr>
        </p:nvSpPr>
        <p:spPr>
          <a:xfrm>
            <a:off x="685803" y="4343400"/>
            <a:ext cx="5486399" cy="4114800"/>
          </a:xfrm>
          <a:prstGeom prst="rect">
            <a:avLst/>
          </a:prstGeom>
        </p:spPr>
        <p:txBody>
          <a:bodyPr lIns="93147" tIns="93147" rIns="93147" bIns="93147" anchor="t" anchorCtr="0">
            <a:noAutofit/>
          </a:bodyPr>
          <a:lstStyle/>
          <a:p>
            <a:r>
              <a:rPr lang="en-US" dirty="0" smtClean="0"/>
              <a:t>A</a:t>
            </a:r>
            <a:r>
              <a:rPr lang="en-US" baseline="0" dirty="0" smtClean="0"/>
              <a:t>s you heard in the introduction and the industry panel, the SMLC has looked across industries and problems to tackle areas that no one company can address alone. The overarching conclusion has been on industry-wide infrastructure called the SM Platform that can:</a:t>
            </a:r>
          </a:p>
          <a:p>
            <a:pPr marL="228562" indent="-228562">
              <a:buAutoNum type="arabicPeriod"/>
            </a:pPr>
            <a:r>
              <a:rPr lang="en-US" baseline="0" dirty="0" smtClean="0"/>
              <a:t>Support pervasive orchestration and application of enterprise manufacturing intelligence (actionable data, analytics and models) ‘horizontally’ bridging 40 years of optimized compartmentalization in operations, departments, vendors, time scales and companies.</a:t>
            </a:r>
          </a:p>
          <a:p>
            <a:pPr marL="228562" indent="-228562">
              <a:buAutoNum type="arabicPeriod"/>
            </a:pPr>
            <a:r>
              <a:rPr lang="en-US" baseline="0" dirty="0" smtClean="0"/>
              <a:t>Support global and integrated metrics for dynamic management and driving next generation manufacturing that can no longer operate under the assumption that optimized departments lead to optimized and resilient enterprises.</a:t>
            </a:r>
          </a:p>
          <a:p>
            <a:pPr marL="228562" indent="-228562">
              <a:buAutoNum type="arabicPeriod"/>
            </a:pPr>
            <a:r>
              <a:rPr lang="en-US" baseline="0" dirty="0" smtClean="0"/>
              <a:t>Addresses time and cyber physical synchronization for actionable orchestration of data and information and dynamic management</a:t>
            </a:r>
          </a:p>
          <a:p>
            <a:pPr marL="228562" indent="-228562">
              <a:buAutoNum type="arabicPeriod"/>
            </a:pPr>
            <a:r>
              <a:rPr lang="en-US" baseline="0" dirty="0" smtClean="0"/>
              <a:t>Addresses design and manufacturing data, analytics and models as integrated life cycle to support new technology infusion, ICME, source material and product validation</a:t>
            </a:r>
          </a:p>
          <a:p>
            <a:pPr marL="228562" indent="-228562">
              <a:buAutoNum type="arabicPeriod"/>
            </a:pPr>
            <a:r>
              <a:rPr lang="en-US" baseline="0" dirty="0" smtClean="0"/>
              <a:t>Offers access and lowers the cost and risk barriers to networked information, data and modeling technologies at the level of sophistication and need for small, medium and large companies</a:t>
            </a:r>
          </a:p>
          <a:p>
            <a:pPr marL="228562" indent="-228562">
              <a:buAutoNum type="arabicPeriod"/>
            </a:pPr>
            <a:r>
              <a:rPr lang="en-US" baseline="0" dirty="0" smtClean="0"/>
              <a:t>Facilitates a broad, market driven base of innovation in manufacturing intelligence applications</a:t>
            </a:r>
          </a:p>
          <a:p>
            <a:pPr marL="228562" indent="-228562">
              <a:buAutoNum type="arabicPeriod"/>
            </a:pPr>
            <a:r>
              <a:rPr lang="en-US" baseline="0" dirty="0" smtClean="0"/>
              <a:t>Address new business models</a:t>
            </a:r>
          </a:p>
          <a:p>
            <a:pPr marL="228562" indent="-228562">
              <a:buAutoNum type="arabicPeriod"/>
            </a:pPr>
            <a:endParaRPr lang="en-US" baseline="0" dirty="0" smtClean="0"/>
          </a:p>
        </p:txBody>
      </p:sp>
    </p:spTree>
    <p:extLst>
      <p:ext uri="{BB962C8B-B14F-4D97-AF65-F5344CB8AC3E}">
        <p14:creationId xmlns:p14="http://schemas.microsoft.com/office/powerpoint/2010/main" val="3610523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314" name="Shape 47"/>
          <p:cNvSpPr>
            <a:spLocks noGrp="1" noRot="1" noChangeAspect="1" noTextEdit="1"/>
          </p:cNvSpPr>
          <p:nvPr>
            <p:ph type="sldImg" idx="2"/>
          </p:nvPr>
        </p:nvSpPr>
        <p:spPr bwMode="auto">
          <a:xfrm>
            <a:off x="1144588" y="688975"/>
            <a:ext cx="4568825" cy="3427413"/>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a:ln>
            <a:solidFill>
              <a:srgbClr val="000000"/>
            </a:solidFill>
            <a:round/>
            <a:headEnd/>
            <a:tailEnd/>
          </a:ln>
        </p:spPr>
      </p:sp>
      <p:sp>
        <p:nvSpPr>
          <p:cNvPr id="13315" name="Shape 48"/>
          <p:cNvSpPr>
            <a:spLocks noGrp="1"/>
          </p:cNvSpPr>
          <p:nvPr>
            <p:ph type="body" idx="1"/>
          </p:nvPr>
        </p:nvSpPr>
        <p:spPr bwMode="auto">
          <a:noFill/>
        </p:spPr>
        <p:txBody>
          <a:bodyPr wrap="square" lIns="88097" tIns="88097" rIns="88097" bIns="88097" numCol="1" anchor="t" anchorCtr="0" compatLnSpc="1">
            <a:prstTxWarp prst="textNoShape">
              <a:avLst/>
            </a:prstTxWarp>
          </a:bodyPr>
          <a:lstStyle/>
          <a:p>
            <a:endParaRPr lang="en-US" smtClean="0">
              <a:latin typeface="Arial" charset="0"/>
            </a:endParaRPr>
          </a:p>
        </p:txBody>
      </p:sp>
    </p:spTree>
    <p:extLst>
      <p:ext uri="{BB962C8B-B14F-4D97-AF65-F5344CB8AC3E}">
        <p14:creationId xmlns:p14="http://schemas.microsoft.com/office/powerpoint/2010/main" val="2786262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5B5DC1-C999-4AFC-B2F0-134E9963C1D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153955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208480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3254286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1292609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2813381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2541675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3723337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1749824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3153585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331504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232071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4058640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101474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3CBA95-DE01-4049-922B-245C2E38AC36}" type="datetimeFigureOut">
              <a:rPr lang="en-US" smtClean="0"/>
              <a:pPr/>
              <a:t>12/30/2015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C6268A-2240-654E-816F-6D8EFFD196CE}" type="slidenum">
              <a:rPr lang="en-US" smtClean="0"/>
              <a:pPr/>
              <a:t>‹#›</a:t>
            </a:fld>
            <a:endParaRPr lang="en-US"/>
          </a:p>
        </p:txBody>
      </p:sp>
    </p:spTree>
    <p:extLst>
      <p:ext uri="{BB962C8B-B14F-4D97-AF65-F5344CB8AC3E}">
        <p14:creationId xmlns:p14="http://schemas.microsoft.com/office/powerpoint/2010/main" val="1461309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CBA95-DE01-4049-922B-245C2E38AC36}" type="datetimeFigureOut">
              <a:rPr lang="en-US" smtClean="0"/>
              <a:pPr/>
              <a:t>12/30/2015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C6268A-2240-654E-816F-6D8EFFD196CE}" type="slidenum">
              <a:rPr lang="en-US" smtClean="0"/>
              <a:pPr/>
              <a:t>‹#›</a:t>
            </a:fld>
            <a:endParaRPr lang="en-US"/>
          </a:p>
        </p:txBody>
      </p:sp>
    </p:spTree>
    <p:extLst>
      <p:ext uri="{BB962C8B-B14F-4D97-AF65-F5344CB8AC3E}">
        <p14:creationId xmlns:p14="http://schemas.microsoft.com/office/powerpoint/2010/main" val="55484822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nimbisservice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hyperlink" Target="mailto:Robert.graybill@nimbisservices.com" TargetMode="External"/><Relationship Id="rId4" Type="http://schemas.openxmlformats.org/officeDocument/2006/relationships/hyperlink" Target="https://smartmanufacturingcoalition.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6.jpe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6" name="TextBox 7"/>
          <p:cNvSpPr txBox="1">
            <a:spLocks noChangeArrowheads="1"/>
          </p:cNvSpPr>
          <p:nvPr/>
        </p:nvSpPr>
        <p:spPr bwMode="auto">
          <a:xfrm>
            <a:off x="533400" y="5486400"/>
            <a:ext cx="7924800" cy="1631216"/>
          </a:xfrm>
          <a:prstGeom prst="rect">
            <a:avLst/>
          </a:prstGeom>
          <a:noFill/>
          <a:ln w="9525">
            <a:noFill/>
            <a:miter lim="800000"/>
            <a:headEnd/>
            <a:tailEnd/>
          </a:ln>
        </p:spPr>
        <p:txBody>
          <a:bodyPr>
            <a:spAutoFit/>
          </a:bodyPr>
          <a:lstStyle/>
          <a:p>
            <a:pPr algn="ctr"/>
            <a:endParaRPr lang="en-US" sz="2000" dirty="0" smtClean="0">
              <a:latin typeface="Calibri" pitchFamily="34" charset="0"/>
              <a:hlinkClick r:id="rId3"/>
            </a:endParaRPr>
          </a:p>
          <a:p>
            <a:pPr algn="ctr"/>
            <a:r>
              <a:rPr lang="en-US" sz="2000" dirty="0" smtClean="0">
                <a:latin typeface="Calibri" pitchFamily="34" charset="0"/>
                <a:hlinkClick r:id="rId3"/>
              </a:rPr>
              <a:t>www.nimbisservices.com</a:t>
            </a:r>
            <a:endParaRPr lang="en-US" sz="2000" dirty="0" smtClean="0">
              <a:latin typeface="Calibri" pitchFamily="34" charset="0"/>
            </a:endParaRPr>
          </a:p>
          <a:p>
            <a:pPr algn="ctr"/>
            <a:r>
              <a:rPr lang="en-US" sz="2000" dirty="0" smtClean="0">
                <a:latin typeface="Calibri" pitchFamily="34" charset="0"/>
                <a:hlinkClick r:id="rId4"/>
              </a:rPr>
              <a:t>https://smartmanufacturingcoalition.org</a:t>
            </a:r>
            <a:r>
              <a:rPr lang="en-US" sz="2000" dirty="0" smtClean="0">
                <a:latin typeface="Calibri" pitchFamily="34" charset="0"/>
              </a:rPr>
              <a:t> </a:t>
            </a:r>
          </a:p>
          <a:p>
            <a:pPr algn="ctr"/>
            <a:endParaRPr lang="en-US" sz="2000" dirty="0" smtClean="0">
              <a:latin typeface="Calibri" pitchFamily="34" charset="0"/>
            </a:endParaRPr>
          </a:p>
          <a:p>
            <a:pPr algn="ctr"/>
            <a:endParaRPr lang="en-US" sz="2000" i="1" dirty="0">
              <a:latin typeface="Calibri" pitchFamily="34" charset="0"/>
            </a:endParaRPr>
          </a:p>
        </p:txBody>
      </p:sp>
      <p:sp>
        <p:nvSpPr>
          <p:cNvPr id="23" name="Shape 23"/>
          <p:cNvSpPr txBox="1">
            <a:spLocks noGrp="1"/>
          </p:cNvSpPr>
          <p:nvPr>
            <p:ph type="ctrTitle"/>
          </p:nvPr>
        </p:nvSpPr>
        <p:spPr>
          <a:xfrm>
            <a:off x="152401" y="1219200"/>
            <a:ext cx="8534400" cy="990600"/>
          </a:xfrm>
          <a:prstGeom prst="rect">
            <a:avLst/>
          </a:prstGeom>
        </p:spPr>
        <p:txBody>
          <a:bodyPr lIns="91425" tIns="91425" rIns="91425" bIns="91425" anchor="b" anchorCtr="0">
            <a:noAutofit/>
          </a:bodyPr>
          <a:lstStyle/>
          <a:p>
            <a:pPr lvl="0"/>
            <a:r>
              <a:rPr lang="en-US" sz="3200" b="1" i="1" dirty="0" smtClean="0"/>
              <a:t>Data Aggregation and Analysis Challenges for Intelligent Manufacturing</a:t>
            </a:r>
            <a:endParaRPr lang="en" sz="3200" i="1" dirty="0"/>
          </a:p>
        </p:txBody>
      </p:sp>
      <p:sp>
        <p:nvSpPr>
          <p:cNvPr id="9" name="Shape 24"/>
          <p:cNvSpPr txBox="1">
            <a:spLocks noGrp="1"/>
          </p:cNvSpPr>
          <p:nvPr>
            <p:ph type="subTitle" idx="1"/>
          </p:nvPr>
        </p:nvSpPr>
        <p:spPr>
          <a:xfrm>
            <a:off x="0" y="2535000"/>
            <a:ext cx="8991600" cy="970200"/>
          </a:xfrm>
          <a:prstGeom prst="rect">
            <a:avLst/>
          </a:prstGeom>
        </p:spPr>
        <p:txBody>
          <a:bodyPr lIns="91425" tIns="91425" rIns="91425" bIns="91425" anchor="t" anchorCtr="0">
            <a:noAutofit/>
          </a:bodyPr>
          <a:lstStyle/>
          <a:p>
            <a:r>
              <a:rPr lang="en-US" sz="2400" b="1" dirty="0" smtClean="0">
                <a:solidFill>
                  <a:srgbClr val="536895"/>
                </a:solidFill>
                <a:latin typeface="Calibri" panose="020F0502020204030204" pitchFamily="34" charset="0"/>
              </a:rPr>
              <a:t>Wolfram Data Summit</a:t>
            </a:r>
          </a:p>
          <a:p>
            <a:r>
              <a:rPr lang="en-US" sz="2400" b="1" dirty="0" smtClean="0">
                <a:solidFill>
                  <a:srgbClr val="536895"/>
                </a:solidFill>
                <a:latin typeface="Calibri" panose="020F0502020204030204" pitchFamily="34" charset="0"/>
              </a:rPr>
              <a:t>September 4, 2014</a:t>
            </a:r>
          </a:p>
          <a:p>
            <a:endParaRPr lang="en-US" sz="2400" b="1" dirty="0">
              <a:solidFill>
                <a:srgbClr val="536895"/>
              </a:solidFill>
              <a:latin typeface="Calibri" panose="020F0502020204030204" pitchFamily="34" charset="0"/>
            </a:endParaRPr>
          </a:p>
          <a:p>
            <a:r>
              <a:rPr lang="en-US" sz="2400" b="1" dirty="0" smtClean="0">
                <a:solidFill>
                  <a:srgbClr val="536895"/>
                </a:solidFill>
                <a:latin typeface="Calibri" panose="020F0502020204030204" pitchFamily="34" charset="0"/>
              </a:rPr>
              <a:t>Robert </a:t>
            </a:r>
            <a:r>
              <a:rPr lang="en-US" sz="2400" b="1" dirty="0" err="1" smtClean="0">
                <a:solidFill>
                  <a:srgbClr val="536895"/>
                </a:solidFill>
                <a:latin typeface="Calibri" panose="020F0502020204030204" pitchFamily="34" charset="0"/>
              </a:rPr>
              <a:t>Graybill</a:t>
            </a:r>
            <a:endParaRPr lang="en-US" sz="2400" b="1" dirty="0" smtClean="0">
              <a:solidFill>
                <a:srgbClr val="536895"/>
              </a:solidFill>
              <a:latin typeface="Calibri" panose="020F0502020204030204" pitchFamily="34" charset="0"/>
            </a:endParaRPr>
          </a:p>
          <a:p>
            <a:r>
              <a:rPr lang="en-US" sz="2400" b="1" dirty="0" smtClean="0">
                <a:solidFill>
                  <a:srgbClr val="536895"/>
                </a:solidFill>
                <a:latin typeface="Calibri" panose="020F0502020204030204" pitchFamily="34" charset="0"/>
              </a:rPr>
              <a:t>President &amp; CEO</a:t>
            </a:r>
          </a:p>
          <a:p>
            <a:r>
              <a:rPr lang="en-US" sz="2400" dirty="0" smtClean="0">
                <a:solidFill>
                  <a:srgbClr val="536895"/>
                </a:solidFill>
                <a:latin typeface="Calibri" panose="020F0502020204030204" pitchFamily="34" charset="0"/>
                <a:hlinkClick r:id="rId5"/>
              </a:rPr>
              <a:t>Robert.graybill@nimbisservices.com</a:t>
            </a:r>
            <a:endParaRPr lang="en-US" sz="2400" dirty="0" smtClean="0">
              <a:solidFill>
                <a:srgbClr val="536895"/>
              </a:solidFill>
              <a:latin typeface="Calibri" panose="020F0502020204030204" pitchFamily="34" charset="0"/>
            </a:endParaRPr>
          </a:p>
          <a:p>
            <a:endParaRPr lang="en-US" sz="2400" b="1" dirty="0" smtClean="0">
              <a:solidFill>
                <a:srgbClr val="536895"/>
              </a:solidFill>
              <a:latin typeface="Calibri" panose="020F0502020204030204" pitchFamily="34" charset="0"/>
            </a:endParaRPr>
          </a:p>
          <a:p>
            <a:endParaRPr lang="en-US" sz="2400" b="1" dirty="0" smtClean="0">
              <a:solidFill>
                <a:srgbClr val="536895"/>
              </a:solidFill>
              <a:latin typeface="Calibri" panose="020F0502020204030204" pitchFamily="34" charset="0"/>
            </a:endParaRPr>
          </a:p>
          <a:p>
            <a:endParaRPr lang="en-US" sz="2400" b="1" dirty="0" smtClean="0">
              <a:solidFill>
                <a:srgbClr val="536895"/>
              </a:solidFill>
              <a:latin typeface="Calibri" panose="020F0502020204030204" pitchFamily="34" charset="0"/>
            </a:endParaRPr>
          </a:p>
          <a:p>
            <a:pPr>
              <a:buNone/>
            </a:pPr>
            <a:endParaRPr lang="en" dirty="0" smtClean="0"/>
          </a:p>
        </p:txBody>
      </p:sp>
      <p:pic>
        <p:nvPicPr>
          <p:cNvPr id="8" name="Picture 11" descr="C:\Documents and Settings\Mark\My Documents\Keep\Nimbis_Services\Marketing\Logo\Logo+Name\Large\Nimbis_Logo+Name_1800x319.jpg"/>
          <p:cNvPicPr>
            <a:picLocks noChangeAspect="1" noChangeArrowheads="1"/>
          </p:cNvPicPr>
          <p:nvPr/>
        </p:nvPicPr>
        <p:blipFill>
          <a:blip r:embed="rId6" cstate="print"/>
          <a:srcRect/>
          <a:stretch>
            <a:fillRect/>
          </a:stretch>
        </p:blipFill>
        <p:spPr bwMode="auto">
          <a:xfrm>
            <a:off x="2819400" y="228600"/>
            <a:ext cx="3540125" cy="627063"/>
          </a:xfrm>
          <a:prstGeom prst="rect">
            <a:avLst/>
          </a:prstGeom>
          <a:noFill/>
          <a:ln w="9525">
            <a:noFill/>
            <a:miter lim="800000"/>
            <a:headEnd/>
            <a:tailEnd/>
          </a:ln>
        </p:spPr>
      </p:pic>
    </p:spTree>
    <p:extLst>
      <p:ext uri="{BB962C8B-B14F-4D97-AF65-F5344CB8AC3E}">
        <p14:creationId xmlns:p14="http://schemas.microsoft.com/office/powerpoint/2010/main" val="2015916173"/>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Smart Manufacturing based on ISA 95</a:t>
            </a:r>
            <a:endParaRPr lang="en-US" dirty="0"/>
          </a:p>
        </p:txBody>
      </p:sp>
      <p:pic>
        <p:nvPicPr>
          <p:cNvPr id="4" name="Picture 3" descr="Macintosh HD:Users:jimdavis:Desktop:Automation level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054100"/>
            <a:ext cx="8305800" cy="4737100"/>
          </a:xfrm>
          <a:prstGeom prst="rect">
            <a:avLst/>
          </a:prstGeom>
          <a:noFill/>
          <a:ln>
            <a:noFill/>
          </a:ln>
        </p:spPr>
      </p:pic>
    </p:spTree>
    <p:extLst>
      <p:ext uri="{BB962C8B-B14F-4D97-AF65-F5344CB8AC3E}">
        <p14:creationId xmlns:p14="http://schemas.microsoft.com/office/powerpoint/2010/main" val="29103482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ircular Arrow 23"/>
          <p:cNvSpPr/>
          <p:nvPr/>
        </p:nvSpPr>
        <p:spPr bwMode="auto">
          <a:xfrm rot="5400000">
            <a:off x="4095750" y="371475"/>
            <a:ext cx="3219450" cy="5492750"/>
          </a:xfrm>
          <a:prstGeom prst="circularArrow">
            <a:avLst/>
          </a:prstGeom>
          <a:solidFill>
            <a:schemeClr val="bg1">
              <a:lumMod val="85000"/>
            </a:schemeClr>
          </a:solidFill>
          <a:ln w="12700" cap="flat" cmpd="sng" algn="ctr">
            <a:noFill/>
            <a:prstDash val="solid"/>
            <a:round/>
            <a:headEnd type="none" w="sm" len="sm"/>
            <a:tailEnd type="none" w="sm" len="sm"/>
          </a:ln>
          <a:effectLst/>
        </p:spPr>
        <p:txBody>
          <a:bodyPr/>
          <a:lstStyle/>
          <a:p>
            <a:pPr>
              <a:defRPr/>
            </a:pPr>
            <a:endParaRPr lang="en-US">
              <a:ea typeface="ＭＳ Ｐゴシック" pitchFamily="34" charset="-128"/>
            </a:endParaRPr>
          </a:p>
        </p:txBody>
      </p:sp>
      <p:sp>
        <p:nvSpPr>
          <p:cNvPr id="4" name="Rectangle 3"/>
          <p:cNvSpPr>
            <a:spLocks noChangeArrowheads="1"/>
          </p:cNvSpPr>
          <p:nvPr/>
        </p:nvSpPr>
        <p:spPr bwMode="auto">
          <a:xfrm>
            <a:off x="3543300" y="3413125"/>
            <a:ext cx="1890713" cy="349250"/>
          </a:xfrm>
          <a:prstGeom prst="rect">
            <a:avLst/>
          </a:prstGeom>
          <a:solidFill>
            <a:schemeClr val="bg1">
              <a:lumMod val="85000"/>
            </a:schemeClr>
          </a:solidFill>
          <a:ln w="9525">
            <a:noFill/>
            <a:round/>
            <a:headEnd/>
            <a:tailEnd/>
          </a:ln>
          <a:effectLst>
            <a:outerShdw dist="38100" dir="2700000" rotWithShape="0">
              <a:srgbClr val="808080">
                <a:alpha val="42999"/>
              </a:srgbClr>
            </a:outerShdw>
          </a:effectLst>
        </p:spPr>
        <p:txBody>
          <a:bodyPr/>
          <a:lstStyle/>
          <a:p>
            <a:pPr algn="ctr">
              <a:defRPr/>
            </a:pPr>
            <a:r>
              <a:rPr lang="en-US" sz="1600" b="1" dirty="0">
                <a:solidFill>
                  <a:schemeClr val="dk1"/>
                </a:solidFill>
                <a:ea typeface="ＭＳ Ｐゴシック" pitchFamily="34" charset="-128"/>
                <a:cs typeface="Arial" pitchFamily="34" charset="0"/>
              </a:rPr>
              <a:t>Applications</a:t>
            </a:r>
            <a:endParaRPr lang="en-US" sz="1400" dirty="0">
              <a:solidFill>
                <a:schemeClr val="dk1"/>
              </a:solidFill>
              <a:ea typeface="ＭＳ Ｐゴシック" pitchFamily="34" charset="-128"/>
              <a:cs typeface="Arial" pitchFamily="34" charset="0"/>
            </a:endParaRPr>
          </a:p>
          <a:p>
            <a:pPr algn="ctr">
              <a:defRPr/>
            </a:pPr>
            <a:endParaRPr lang="en-US" sz="1400" b="1" dirty="0">
              <a:solidFill>
                <a:schemeClr val="dk1"/>
              </a:solidFill>
              <a:latin typeface="+mn-lt"/>
              <a:cs typeface="Arial" pitchFamily="34" charset="0"/>
            </a:endParaRPr>
          </a:p>
        </p:txBody>
      </p:sp>
      <p:sp>
        <p:nvSpPr>
          <p:cNvPr id="5" name="Rectangle 4"/>
          <p:cNvSpPr>
            <a:spLocks noChangeArrowheads="1"/>
          </p:cNvSpPr>
          <p:nvPr/>
        </p:nvSpPr>
        <p:spPr bwMode="auto">
          <a:xfrm>
            <a:off x="3536950" y="3843338"/>
            <a:ext cx="1889125" cy="349250"/>
          </a:xfrm>
          <a:prstGeom prst="rect">
            <a:avLst/>
          </a:prstGeom>
          <a:solidFill>
            <a:schemeClr val="bg1">
              <a:lumMod val="85000"/>
            </a:schemeClr>
          </a:solidFill>
          <a:ln w="9525">
            <a:noFill/>
            <a:round/>
            <a:headEnd/>
            <a:tailEnd/>
          </a:ln>
          <a:effectLst>
            <a:outerShdw dist="38100" dir="2700000" rotWithShape="0">
              <a:srgbClr val="808080">
                <a:alpha val="42999"/>
              </a:srgbClr>
            </a:outerShdw>
          </a:effectLst>
        </p:spPr>
        <p:txBody>
          <a:bodyPr/>
          <a:lstStyle/>
          <a:p>
            <a:pPr algn="ctr">
              <a:defRPr/>
            </a:pPr>
            <a:r>
              <a:rPr lang="en-US" sz="1600" b="1" dirty="0">
                <a:solidFill>
                  <a:schemeClr val="dk1"/>
                </a:solidFill>
                <a:ea typeface="ＭＳ Ｐゴシック" pitchFamily="34" charset="-128"/>
                <a:cs typeface="Arial" pitchFamily="34" charset="0"/>
              </a:rPr>
              <a:t>Context</a:t>
            </a:r>
            <a:endParaRPr lang="en-US" sz="1400" dirty="0">
              <a:solidFill>
                <a:schemeClr val="dk1"/>
              </a:solidFill>
              <a:ea typeface="ＭＳ Ｐゴシック" pitchFamily="34" charset="-128"/>
              <a:cs typeface="Arial" pitchFamily="34" charset="0"/>
            </a:endParaRPr>
          </a:p>
          <a:p>
            <a:pPr algn="ctr">
              <a:defRPr/>
            </a:pPr>
            <a:endParaRPr lang="en-US" sz="1400" b="1" dirty="0">
              <a:solidFill>
                <a:schemeClr val="dk1"/>
              </a:solidFill>
              <a:latin typeface="+mn-lt"/>
              <a:cs typeface="Arial" pitchFamily="34" charset="0"/>
            </a:endParaRPr>
          </a:p>
        </p:txBody>
      </p:sp>
      <p:sp>
        <p:nvSpPr>
          <p:cNvPr id="6" name="Rectangle 5"/>
          <p:cNvSpPr>
            <a:spLocks noChangeArrowheads="1"/>
          </p:cNvSpPr>
          <p:nvPr/>
        </p:nvSpPr>
        <p:spPr bwMode="auto">
          <a:xfrm>
            <a:off x="3530600" y="4498975"/>
            <a:ext cx="1889125" cy="350838"/>
          </a:xfrm>
          <a:prstGeom prst="rect">
            <a:avLst/>
          </a:prstGeom>
          <a:solidFill>
            <a:schemeClr val="bg1">
              <a:lumMod val="85000"/>
            </a:schemeClr>
          </a:solidFill>
          <a:ln w="9525">
            <a:noFill/>
            <a:round/>
            <a:headEnd/>
            <a:tailEnd/>
          </a:ln>
          <a:effectLst>
            <a:outerShdw dist="38100" dir="2700000" rotWithShape="0">
              <a:srgbClr val="808080">
                <a:alpha val="42999"/>
              </a:srgbClr>
            </a:outerShdw>
          </a:effectLst>
        </p:spPr>
        <p:txBody>
          <a:bodyPr/>
          <a:lstStyle/>
          <a:p>
            <a:pPr algn="ctr">
              <a:defRPr/>
            </a:pPr>
            <a:r>
              <a:rPr lang="en-US" sz="1600" b="1" dirty="0">
                <a:solidFill>
                  <a:schemeClr val="dk1"/>
                </a:solidFill>
                <a:ea typeface="ＭＳ Ｐゴシック" pitchFamily="34" charset="-128"/>
                <a:cs typeface="Arial" pitchFamily="34" charset="0"/>
              </a:rPr>
              <a:t>Data</a:t>
            </a:r>
            <a:endParaRPr lang="en-US" sz="1400" dirty="0">
              <a:solidFill>
                <a:schemeClr val="dk1"/>
              </a:solidFill>
              <a:ea typeface="ＭＳ Ｐゴシック" pitchFamily="34" charset="-128"/>
              <a:cs typeface="Arial" pitchFamily="34" charset="0"/>
            </a:endParaRPr>
          </a:p>
          <a:p>
            <a:pPr algn="ctr">
              <a:defRPr/>
            </a:pPr>
            <a:endParaRPr lang="en-US" sz="1400" b="1" dirty="0">
              <a:solidFill>
                <a:schemeClr val="dk1"/>
              </a:solidFill>
              <a:latin typeface="+mn-lt"/>
              <a:cs typeface="Arial" pitchFamily="34" charset="0"/>
            </a:endParaRPr>
          </a:p>
        </p:txBody>
      </p:sp>
      <p:sp>
        <p:nvSpPr>
          <p:cNvPr id="7" name="Rectangle 6"/>
          <p:cNvSpPr>
            <a:spLocks noChangeArrowheads="1"/>
          </p:cNvSpPr>
          <p:nvPr/>
        </p:nvSpPr>
        <p:spPr bwMode="auto">
          <a:xfrm>
            <a:off x="3563938" y="4160838"/>
            <a:ext cx="1889125" cy="350837"/>
          </a:xfrm>
          <a:prstGeom prst="rect">
            <a:avLst/>
          </a:prstGeom>
          <a:noFill/>
          <a:ln w="9525">
            <a:noFill/>
            <a:round/>
            <a:headEnd/>
            <a:tailEnd/>
          </a:ln>
          <a:effectLst>
            <a:outerShdw dist="38100" dir="2700000" rotWithShape="0">
              <a:srgbClr val="808080">
                <a:alpha val="42999"/>
              </a:srgbClr>
            </a:outerShdw>
          </a:effectLst>
        </p:spPr>
        <p:txBody>
          <a:bodyPr/>
          <a:lstStyle/>
          <a:p>
            <a:pPr algn="ctr">
              <a:defRPr/>
            </a:pPr>
            <a:r>
              <a:rPr lang="en-US" sz="1600" b="1" dirty="0">
                <a:solidFill>
                  <a:schemeClr val="dk1"/>
                </a:solidFill>
                <a:ea typeface="ＭＳ Ｐゴシック" pitchFamily="34" charset="-128"/>
                <a:cs typeface="Arial" pitchFamily="34" charset="0"/>
              </a:rPr>
              <a:t>Mapping</a:t>
            </a:r>
            <a:endParaRPr lang="en-US" sz="1400" dirty="0">
              <a:solidFill>
                <a:schemeClr val="dk1"/>
              </a:solidFill>
              <a:ea typeface="ＭＳ Ｐゴシック" pitchFamily="34" charset="-128"/>
              <a:cs typeface="Arial" pitchFamily="34" charset="0"/>
            </a:endParaRPr>
          </a:p>
          <a:p>
            <a:pPr algn="ctr">
              <a:defRPr/>
            </a:pPr>
            <a:endParaRPr lang="en-US" sz="1400" b="1" dirty="0">
              <a:solidFill>
                <a:schemeClr val="dk1"/>
              </a:solidFill>
              <a:latin typeface="+mn-lt"/>
              <a:cs typeface="Arial" pitchFamily="34" charset="0"/>
            </a:endParaRPr>
          </a:p>
        </p:txBody>
      </p:sp>
      <p:sp>
        <p:nvSpPr>
          <p:cNvPr id="8" name="Flowchart: Magnetic Disk 7"/>
          <p:cNvSpPr/>
          <p:nvPr/>
        </p:nvSpPr>
        <p:spPr bwMode="auto">
          <a:xfrm>
            <a:off x="3833813" y="5111750"/>
            <a:ext cx="1258887" cy="663575"/>
          </a:xfrm>
          <a:prstGeom prst="flowChartMagneticDisk">
            <a:avLst/>
          </a:prstGeom>
          <a:solidFill>
            <a:schemeClr val="bg1">
              <a:lumMod val="95000"/>
            </a:schemeClr>
          </a:solidFill>
          <a:ln w="12700" cap="flat" cmpd="sng" algn="ctr">
            <a:solidFill>
              <a:schemeClr val="tx1"/>
            </a:solidFill>
            <a:prstDash val="solid"/>
            <a:round/>
            <a:headEnd type="none" w="sm" len="sm"/>
            <a:tailEnd type="none" w="sm" len="sm"/>
          </a:ln>
          <a:effectLst/>
        </p:spPr>
        <p:txBody>
          <a:bodyPr/>
          <a:lstStyle/>
          <a:p>
            <a:pPr algn="ctr">
              <a:defRPr/>
            </a:pPr>
            <a:r>
              <a:rPr lang="en-US" sz="1200" dirty="0">
                <a:ea typeface="ＭＳ Ｐゴシック" pitchFamily="34" charset="-128"/>
              </a:rPr>
              <a:t>Calibration &amp;</a:t>
            </a:r>
          </a:p>
          <a:p>
            <a:pPr algn="ctr">
              <a:defRPr/>
            </a:pPr>
            <a:r>
              <a:rPr lang="en-US" sz="1200" dirty="0">
                <a:ea typeface="ＭＳ Ｐゴシック" pitchFamily="34" charset="-128"/>
              </a:rPr>
              <a:t>Maintenance</a:t>
            </a:r>
          </a:p>
        </p:txBody>
      </p:sp>
      <p:sp>
        <p:nvSpPr>
          <p:cNvPr id="9" name="Flowchart: Magnetic Disk 8"/>
          <p:cNvSpPr/>
          <p:nvPr/>
        </p:nvSpPr>
        <p:spPr bwMode="auto">
          <a:xfrm>
            <a:off x="2462213" y="5105400"/>
            <a:ext cx="1258887" cy="663575"/>
          </a:xfrm>
          <a:prstGeom prst="flowChartMagneticDisk">
            <a:avLst/>
          </a:prstGeom>
          <a:solidFill>
            <a:schemeClr val="bg1">
              <a:lumMod val="95000"/>
            </a:schemeClr>
          </a:solidFill>
          <a:ln w="12700" cap="flat" cmpd="sng" algn="ctr">
            <a:solidFill>
              <a:schemeClr val="tx1"/>
            </a:solidFill>
            <a:prstDash val="solid"/>
            <a:round/>
            <a:headEnd type="none" w="sm" len="sm"/>
            <a:tailEnd type="none" w="sm" len="sm"/>
          </a:ln>
          <a:effectLst/>
        </p:spPr>
        <p:txBody>
          <a:bodyPr/>
          <a:lstStyle/>
          <a:p>
            <a:pPr algn="ctr">
              <a:defRPr/>
            </a:pPr>
            <a:r>
              <a:rPr lang="en-US" sz="1200" dirty="0">
                <a:ea typeface="ＭＳ Ｐゴシック" pitchFamily="34" charset="-128"/>
              </a:rPr>
              <a:t>Production </a:t>
            </a:r>
          </a:p>
          <a:p>
            <a:pPr algn="ctr">
              <a:defRPr/>
            </a:pPr>
            <a:r>
              <a:rPr lang="en-US" sz="1200" dirty="0">
                <a:ea typeface="ＭＳ Ｐゴシック" pitchFamily="34" charset="-128"/>
              </a:rPr>
              <a:t>Models</a:t>
            </a:r>
          </a:p>
        </p:txBody>
      </p:sp>
      <p:sp>
        <p:nvSpPr>
          <p:cNvPr id="10" name="Flowchart: Magnetic Disk 9"/>
          <p:cNvSpPr/>
          <p:nvPr/>
        </p:nvSpPr>
        <p:spPr bwMode="auto">
          <a:xfrm>
            <a:off x="5211763" y="5111750"/>
            <a:ext cx="1258887" cy="663575"/>
          </a:xfrm>
          <a:prstGeom prst="flowChartMagneticDisk">
            <a:avLst/>
          </a:prstGeom>
          <a:solidFill>
            <a:schemeClr val="bg1">
              <a:lumMod val="95000"/>
            </a:schemeClr>
          </a:solidFill>
          <a:ln w="12700" cap="flat" cmpd="sng" algn="ctr">
            <a:solidFill>
              <a:schemeClr val="tx1"/>
            </a:solidFill>
            <a:prstDash val="solid"/>
            <a:round/>
            <a:headEnd type="none" w="sm" len="sm"/>
            <a:tailEnd type="none" w="sm" len="sm"/>
          </a:ln>
          <a:effectLst/>
        </p:spPr>
        <p:txBody>
          <a:bodyPr/>
          <a:lstStyle/>
          <a:p>
            <a:pPr algn="ctr">
              <a:defRPr/>
            </a:pPr>
            <a:r>
              <a:rPr lang="en-US" sz="1200" dirty="0">
                <a:ea typeface="ＭＳ Ｐゴシック" pitchFamily="34" charset="-128"/>
              </a:rPr>
              <a:t>Sensor </a:t>
            </a:r>
          </a:p>
          <a:p>
            <a:pPr algn="ctr">
              <a:defRPr/>
            </a:pPr>
            <a:r>
              <a:rPr lang="en-US" sz="1200" dirty="0">
                <a:ea typeface="ＭＳ Ｐゴシック" pitchFamily="34" charset="-128"/>
              </a:rPr>
              <a:t>Data</a:t>
            </a:r>
          </a:p>
        </p:txBody>
      </p:sp>
      <p:cxnSp>
        <p:nvCxnSpPr>
          <p:cNvPr id="15" name="Straight Arrow Connector 14"/>
          <p:cNvCxnSpPr>
            <a:cxnSpLocks noChangeShapeType="1"/>
          </p:cNvCxnSpPr>
          <p:nvPr/>
        </p:nvCxnSpPr>
        <p:spPr bwMode="auto">
          <a:xfrm flipV="1">
            <a:off x="3760788" y="4884738"/>
            <a:ext cx="12700" cy="357187"/>
          </a:xfrm>
          <a:prstGeom prst="straightConnector1">
            <a:avLst/>
          </a:prstGeom>
          <a:noFill/>
          <a:ln w="25400">
            <a:solidFill>
              <a:srgbClr val="000000"/>
            </a:solidFill>
            <a:round/>
            <a:headEnd type="none" w="sm" len="sm"/>
            <a:tailEnd type="arrow" w="med" len="med"/>
          </a:ln>
          <a:effectLst>
            <a:outerShdw blurRad="63500" dist="20000" dir="5400000" rotWithShape="0">
              <a:srgbClr val="000000">
                <a:alpha val="37999"/>
              </a:srgbClr>
            </a:outerShdw>
          </a:effectLst>
          <a:extLst/>
        </p:spPr>
      </p:cxnSp>
      <p:sp>
        <p:nvSpPr>
          <p:cNvPr id="16" name="Rectangle 15"/>
          <p:cNvSpPr>
            <a:spLocks noChangeArrowheads="1"/>
          </p:cNvSpPr>
          <p:nvPr/>
        </p:nvSpPr>
        <p:spPr bwMode="auto">
          <a:xfrm>
            <a:off x="5334000" y="4783138"/>
            <a:ext cx="1227138" cy="304800"/>
          </a:xfrm>
          <a:prstGeom prst="rect">
            <a:avLst/>
          </a:prstGeom>
          <a:noFill/>
          <a:ln w="9525">
            <a:noFill/>
            <a:round/>
            <a:headEnd/>
            <a:tailEnd/>
          </a:ln>
          <a:effectLst>
            <a:outerShdw dist="38100" dir="2700000" rotWithShape="0">
              <a:srgbClr val="808080">
                <a:alpha val="42999"/>
              </a:srgbClr>
            </a:outerShdw>
          </a:effectLst>
        </p:spPr>
        <p:txBody>
          <a:bodyPr/>
          <a:lstStyle/>
          <a:p>
            <a:pPr algn="ctr">
              <a:defRPr/>
            </a:pPr>
            <a:r>
              <a:rPr lang="en-US" sz="1400" b="1" dirty="0">
                <a:solidFill>
                  <a:schemeClr val="dk1"/>
                </a:solidFill>
                <a:ea typeface="ＭＳ Ｐゴシック" pitchFamily="34" charset="-128"/>
                <a:cs typeface="Arial" pitchFamily="34" charset="0"/>
              </a:rPr>
              <a:t>Time Series</a:t>
            </a:r>
            <a:endParaRPr lang="en-US" sz="1200" dirty="0">
              <a:solidFill>
                <a:schemeClr val="dk1"/>
              </a:solidFill>
              <a:ea typeface="ＭＳ Ｐゴシック" pitchFamily="34" charset="-128"/>
              <a:cs typeface="Arial" pitchFamily="34" charset="0"/>
            </a:endParaRPr>
          </a:p>
          <a:p>
            <a:pPr algn="ctr">
              <a:defRPr/>
            </a:pPr>
            <a:endParaRPr lang="en-US" sz="1200" b="1" dirty="0">
              <a:solidFill>
                <a:schemeClr val="dk1"/>
              </a:solidFill>
              <a:latin typeface="+mn-lt"/>
              <a:cs typeface="Arial" pitchFamily="34" charset="0"/>
            </a:endParaRPr>
          </a:p>
        </p:txBody>
      </p:sp>
      <p:sp>
        <p:nvSpPr>
          <p:cNvPr id="17" name="Rectangle 16"/>
          <p:cNvSpPr>
            <a:spLocks noChangeArrowheads="1"/>
          </p:cNvSpPr>
          <p:nvPr/>
        </p:nvSpPr>
        <p:spPr bwMode="auto">
          <a:xfrm>
            <a:off x="2438400" y="4708525"/>
            <a:ext cx="1227138" cy="304800"/>
          </a:xfrm>
          <a:prstGeom prst="rect">
            <a:avLst/>
          </a:prstGeom>
          <a:noFill/>
          <a:ln w="9525">
            <a:noFill/>
            <a:round/>
            <a:headEnd/>
            <a:tailEnd/>
          </a:ln>
          <a:effectLst>
            <a:outerShdw dist="38100" dir="2700000" rotWithShape="0">
              <a:srgbClr val="808080">
                <a:alpha val="42999"/>
              </a:srgbClr>
            </a:outerShdw>
          </a:effectLst>
        </p:spPr>
        <p:txBody>
          <a:bodyPr/>
          <a:lstStyle/>
          <a:p>
            <a:pPr algn="ctr">
              <a:defRPr/>
            </a:pPr>
            <a:r>
              <a:rPr lang="en-US" sz="1400" b="1" dirty="0">
                <a:solidFill>
                  <a:schemeClr val="dk1"/>
                </a:solidFill>
                <a:ea typeface="ＭＳ Ｐゴシック" pitchFamily="34" charset="-128"/>
                <a:cs typeface="Arial" pitchFamily="34" charset="0"/>
              </a:rPr>
              <a:t>Event Data</a:t>
            </a:r>
            <a:endParaRPr lang="en-US" sz="1200" dirty="0">
              <a:solidFill>
                <a:schemeClr val="dk1"/>
              </a:solidFill>
              <a:ea typeface="ＭＳ Ｐゴシック" pitchFamily="34" charset="-128"/>
              <a:cs typeface="Arial" pitchFamily="34" charset="0"/>
            </a:endParaRPr>
          </a:p>
          <a:p>
            <a:pPr algn="ctr">
              <a:defRPr/>
            </a:pPr>
            <a:endParaRPr lang="en-US" sz="1200" b="1" dirty="0">
              <a:solidFill>
                <a:schemeClr val="dk1"/>
              </a:solidFill>
              <a:latin typeface="+mn-lt"/>
              <a:cs typeface="Arial" pitchFamily="34" charset="0"/>
            </a:endParaRPr>
          </a:p>
        </p:txBody>
      </p:sp>
      <p:pic>
        <p:nvPicPr>
          <p:cNvPr id="5133" name="Picture 4" descr="Factory"/>
          <p:cNvPicPr>
            <a:picLocks noChangeAspect="1" noChangeArrowheads="1"/>
          </p:cNvPicPr>
          <p:nvPr/>
        </p:nvPicPr>
        <p:blipFill>
          <a:blip r:embed="rId3" cstate="print"/>
          <a:srcRect/>
          <a:stretch>
            <a:fillRect/>
          </a:stretch>
        </p:blipFill>
        <p:spPr bwMode="auto">
          <a:xfrm>
            <a:off x="6934200" y="2498725"/>
            <a:ext cx="1676400" cy="760413"/>
          </a:xfrm>
          <a:prstGeom prst="rect">
            <a:avLst/>
          </a:prstGeom>
          <a:noFill/>
          <a:ln w="9525">
            <a:noFill/>
            <a:miter lim="800000"/>
            <a:headEnd/>
            <a:tailEnd/>
          </a:ln>
        </p:spPr>
      </p:pic>
      <p:pic>
        <p:nvPicPr>
          <p:cNvPr id="5134" name="Picture 2"/>
          <p:cNvPicPr>
            <a:picLocks noChangeAspect="1"/>
          </p:cNvPicPr>
          <p:nvPr/>
        </p:nvPicPr>
        <p:blipFill>
          <a:blip r:embed="rId4" cstate="print"/>
          <a:srcRect/>
          <a:stretch>
            <a:fillRect/>
          </a:stretch>
        </p:blipFill>
        <p:spPr bwMode="auto">
          <a:xfrm>
            <a:off x="6172200" y="1355725"/>
            <a:ext cx="1168400" cy="909638"/>
          </a:xfrm>
          <a:prstGeom prst="rect">
            <a:avLst/>
          </a:prstGeom>
          <a:noFill/>
          <a:ln w="9525">
            <a:noFill/>
            <a:miter lim="800000"/>
            <a:headEnd/>
            <a:tailEnd/>
          </a:ln>
        </p:spPr>
      </p:pic>
      <p:pic>
        <p:nvPicPr>
          <p:cNvPr id="20" name="Picture 19" descr="C:\Users\julie15182\AppData\Local\Microsoft\Windows\Temporary Internet Files\Content.IE5\18TKZE9J\MP900390144[1].jpg"/>
          <p:cNvPicPr>
            <a:picLocks noChangeAspect="1" noChangeArrowheads="1"/>
          </p:cNvPicPr>
          <p:nvPr/>
        </p:nvPicPr>
        <p:blipFill>
          <a:blip r:embed="rId5" cstate="print"/>
          <a:srcRect t="5170" b="11584"/>
          <a:stretch>
            <a:fillRect/>
          </a:stretch>
        </p:blipFill>
        <p:spPr bwMode="auto">
          <a:xfrm>
            <a:off x="4876800" y="1203325"/>
            <a:ext cx="968375" cy="788988"/>
          </a:xfrm>
          <a:prstGeom prst="rect">
            <a:avLst/>
          </a:prstGeom>
          <a:noFill/>
          <a:ln>
            <a:noFill/>
          </a:ln>
          <a:effectLst>
            <a:outerShdw blurRad="63500" algn="tl" rotWithShape="0">
              <a:srgbClr val="000000">
                <a:alpha val="70000"/>
              </a:srgbClr>
            </a:outerShdw>
          </a:effectLst>
          <a:extLst/>
        </p:spPr>
      </p:pic>
      <p:sp>
        <p:nvSpPr>
          <p:cNvPr id="5136" name="TextBox 20"/>
          <p:cNvSpPr txBox="1">
            <a:spLocks noChangeArrowheads="1"/>
          </p:cNvSpPr>
          <p:nvPr/>
        </p:nvSpPr>
        <p:spPr bwMode="auto">
          <a:xfrm>
            <a:off x="4495800" y="2803525"/>
            <a:ext cx="1371600" cy="369888"/>
          </a:xfrm>
          <a:prstGeom prst="rect">
            <a:avLst/>
          </a:prstGeom>
          <a:noFill/>
          <a:ln w="9525">
            <a:noFill/>
            <a:miter lim="800000"/>
            <a:headEnd/>
            <a:tailEnd/>
          </a:ln>
        </p:spPr>
        <p:txBody>
          <a:bodyPr>
            <a:spAutoFit/>
          </a:bodyPr>
          <a:lstStyle/>
          <a:p>
            <a:pPr algn="ctr"/>
            <a:r>
              <a:rPr lang="en-US" sz="1800" i="1"/>
              <a:t>Suppliers</a:t>
            </a:r>
          </a:p>
        </p:txBody>
      </p:sp>
      <p:sp>
        <p:nvSpPr>
          <p:cNvPr id="5137" name="TextBox 21"/>
          <p:cNvSpPr txBox="1">
            <a:spLocks noChangeArrowheads="1"/>
          </p:cNvSpPr>
          <p:nvPr/>
        </p:nvSpPr>
        <p:spPr bwMode="auto">
          <a:xfrm>
            <a:off x="6553200" y="1050925"/>
            <a:ext cx="2286000" cy="277813"/>
          </a:xfrm>
          <a:prstGeom prst="rect">
            <a:avLst/>
          </a:prstGeom>
          <a:noFill/>
          <a:ln w="9525">
            <a:noFill/>
            <a:miter lim="800000"/>
            <a:headEnd/>
            <a:tailEnd/>
          </a:ln>
        </p:spPr>
        <p:txBody>
          <a:bodyPr>
            <a:spAutoFit/>
          </a:bodyPr>
          <a:lstStyle/>
          <a:p>
            <a:pPr algn="ctr"/>
            <a:r>
              <a:rPr lang="en-US" sz="1200" i="1"/>
              <a:t>Heating &amp; Forging</a:t>
            </a:r>
          </a:p>
        </p:txBody>
      </p:sp>
      <p:sp>
        <p:nvSpPr>
          <p:cNvPr id="5138" name="Rectangle 22"/>
          <p:cNvSpPr>
            <a:spLocks noChangeArrowheads="1"/>
          </p:cNvSpPr>
          <p:nvPr/>
        </p:nvSpPr>
        <p:spPr bwMode="auto">
          <a:xfrm>
            <a:off x="5686425" y="862013"/>
            <a:ext cx="1143000" cy="461962"/>
          </a:xfrm>
          <a:prstGeom prst="rect">
            <a:avLst/>
          </a:prstGeom>
          <a:noFill/>
          <a:ln w="9525">
            <a:noFill/>
            <a:miter lim="800000"/>
            <a:headEnd/>
            <a:tailEnd/>
          </a:ln>
        </p:spPr>
        <p:txBody>
          <a:bodyPr wrap="none">
            <a:spAutoFit/>
          </a:bodyPr>
          <a:lstStyle/>
          <a:p>
            <a:r>
              <a:rPr lang="en-US" sz="1200" i="1"/>
              <a:t>Power Mgmt &amp;</a:t>
            </a:r>
          </a:p>
          <a:p>
            <a:r>
              <a:rPr lang="en-US" sz="1200" i="1"/>
              <a:t> Energy Grid </a:t>
            </a:r>
            <a:endParaRPr lang="en-US" sz="1200"/>
          </a:p>
        </p:txBody>
      </p:sp>
      <p:sp>
        <p:nvSpPr>
          <p:cNvPr id="25" name="Circular Arrow 24"/>
          <p:cNvSpPr/>
          <p:nvPr/>
        </p:nvSpPr>
        <p:spPr bwMode="auto">
          <a:xfrm rot="5400000" flipH="1" flipV="1">
            <a:off x="1656556" y="-148431"/>
            <a:ext cx="3197225" cy="6510338"/>
          </a:xfrm>
          <a:prstGeom prst="circularArrow">
            <a:avLst/>
          </a:prstGeom>
          <a:solidFill>
            <a:schemeClr val="bg1">
              <a:lumMod val="85000"/>
            </a:schemeClr>
          </a:solidFill>
          <a:ln w="12700" cap="flat" cmpd="sng" algn="ctr">
            <a:noFill/>
            <a:prstDash val="solid"/>
            <a:round/>
            <a:headEnd type="none" w="sm" len="sm"/>
            <a:tailEnd type="none" w="sm" len="sm"/>
          </a:ln>
          <a:effectLst/>
        </p:spPr>
        <p:txBody>
          <a:bodyPr/>
          <a:lstStyle/>
          <a:p>
            <a:pPr>
              <a:defRPr/>
            </a:pPr>
            <a:endParaRPr lang="en-US">
              <a:ea typeface="ＭＳ Ｐゴシック" pitchFamily="34" charset="-128"/>
            </a:endParaRPr>
          </a:p>
        </p:txBody>
      </p:sp>
      <p:cxnSp>
        <p:nvCxnSpPr>
          <p:cNvPr id="26" name="Straight Arrow Connector 25"/>
          <p:cNvCxnSpPr>
            <a:cxnSpLocks noChangeShapeType="1"/>
          </p:cNvCxnSpPr>
          <p:nvPr/>
        </p:nvCxnSpPr>
        <p:spPr bwMode="auto">
          <a:xfrm flipV="1">
            <a:off x="5168900" y="4860925"/>
            <a:ext cx="12700" cy="357188"/>
          </a:xfrm>
          <a:prstGeom prst="straightConnector1">
            <a:avLst/>
          </a:prstGeom>
          <a:noFill/>
          <a:ln w="25400">
            <a:solidFill>
              <a:srgbClr val="000000"/>
            </a:solidFill>
            <a:round/>
            <a:headEnd type="none" w="sm" len="sm"/>
            <a:tailEnd type="arrow" w="med" len="med"/>
          </a:ln>
          <a:effectLst>
            <a:outerShdw blurRad="63500" dist="20000" dir="5400000" rotWithShape="0">
              <a:srgbClr val="000000">
                <a:alpha val="37999"/>
              </a:srgbClr>
            </a:outerShdw>
          </a:effectLst>
          <a:extLst/>
        </p:spPr>
      </p:cxnSp>
      <p:pic>
        <p:nvPicPr>
          <p:cNvPr id="5141" name="Picture 7"/>
          <p:cNvPicPr>
            <a:picLocks noChangeArrowheads="1"/>
          </p:cNvPicPr>
          <p:nvPr/>
        </p:nvPicPr>
        <p:blipFill>
          <a:blip r:embed="rId6" cstate="print"/>
          <a:srcRect/>
          <a:stretch>
            <a:fillRect/>
          </a:stretch>
        </p:blipFill>
        <p:spPr bwMode="auto">
          <a:xfrm>
            <a:off x="5029200" y="2117725"/>
            <a:ext cx="1450975" cy="974725"/>
          </a:xfrm>
          <a:prstGeom prst="rect">
            <a:avLst/>
          </a:prstGeom>
          <a:noFill/>
          <a:ln w="9525">
            <a:noFill/>
            <a:miter lim="800000"/>
            <a:headEnd/>
            <a:tailEnd/>
          </a:ln>
        </p:spPr>
      </p:pic>
      <p:pic>
        <p:nvPicPr>
          <p:cNvPr id="5142" name="Picture 22"/>
          <p:cNvPicPr>
            <a:picLocks noChangeArrowheads="1"/>
          </p:cNvPicPr>
          <p:nvPr/>
        </p:nvPicPr>
        <p:blipFill>
          <a:blip r:embed="rId7" cstate="print"/>
          <a:srcRect t="3244" r="2126" b="2637"/>
          <a:stretch>
            <a:fillRect/>
          </a:stretch>
        </p:blipFill>
        <p:spPr bwMode="auto">
          <a:xfrm>
            <a:off x="7391400" y="3641725"/>
            <a:ext cx="1371600" cy="762000"/>
          </a:xfrm>
          <a:prstGeom prst="rect">
            <a:avLst/>
          </a:prstGeom>
          <a:noFill/>
          <a:ln w="9525">
            <a:noFill/>
            <a:miter lim="800000"/>
            <a:headEnd/>
            <a:tailEnd/>
          </a:ln>
        </p:spPr>
      </p:pic>
      <p:sp>
        <p:nvSpPr>
          <p:cNvPr id="5143" name="TextBox 20"/>
          <p:cNvSpPr txBox="1">
            <a:spLocks noChangeArrowheads="1"/>
          </p:cNvSpPr>
          <p:nvPr/>
        </p:nvSpPr>
        <p:spPr bwMode="auto">
          <a:xfrm>
            <a:off x="7239000" y="2270125"/>
            <a:ext cx="2057400" cy="277813"/>
          </a:xfrm>
          <a:prstGeom prst="rect">
            <a:avLst/>
          </a:prstGeom>
          <a:noFill/>
          <a:ln w="9525">
            <a:noFill/>
            <a:miter lim="800000"/>
            <a:headEnd/>
            <a:tailEnd/>
          </a:ln>
        </p:spPr>
        <p:txBody>
          <a:bodyPr>
            <a:spAutoFit/>
          </a:bodyPr>
          <a:lstStyle/>
          <a:p>
            <a:pPr algn="ctr"/>
            <a:r>
              <a:rPr lang="en-US" sz="1200" i="1"/>
              <a:t>Line Operations</a:t>
            </a:r>
          </a:p>
        </p:txBody>
      </p:sp>
      <p:sp>
        <p:nvSpPr>
          <p:cNvPr id="5144" name="TextBox 20"/>
          <p:cNvSpPr txBox="1">
            <a:spLocks noChangeArrowheads="1"/>
          </p:cNvSpPr>
          <p:nvPr/>
        </p:nvSpPr>
        <p:spPr bwMode="auto">
          <a:xfrm>
            <a:off x="7239000" y="4632325"/>
            <a:ext cx="1295400" cy="369888"/>
          </a:xfrm>
          <a:prstGeom prst="rect">
            <a:avLst/>
          </a:prstGeom>
          <a:noFill/>
          <a:ln w="9525">
            <a:noFill/>
            <a:miter lim="800000"/>
            <a:headEnd/>
            <a:tailEnd/>
          </a:ln>
        </p:spPr>
        <p:txBody>
          <a:bodyPr>
            <a:spAutoFit/>
          </a:bodyPr>
          <a:lstStyle/>
          <a:p>
            <a:pPr algn="ctr"/>
            <a:r>
              <a:rPr lang="en-US" sz="1800" i="1"/>
              <a:t>Customers</a:t>
            </a:r>
          </a:p>
        </p:txBody>
      </p:sp>
      <p:sp>
        <p:nvSpPr>
          <p:cNvPr id="5145" name="TextBox 20"/>
          <p:cNvSpPr txBox="1">
            <a:spLocks noChangeArrowheads="1"/>
          </p:cNvSpPr>
          <p:nvPr/>
        </p:nvSpPr>
        <p:spPr bwMode="auto">
          <a:xfrm>
            <a:off x="7696200" y="3336925"/>
            <a:ext cx="1524000" cy="307975"/>
          </a:xfrm>
          <a:prstGeom prst="rect">
            <a:avLst/>
          </a:prstGeom>
          <a:noFill/>
          <a:ln w="9525">
            <a:noFill/>
            <a:miter lim="800000"/>
            <a:headEnd/>
            <a:tailEnd/>
          </a:ln>
        </p:spPr>
        <p:txBody>
          <a:bodyPr>
            <a:spAutoFit/>
          </a:bodyPr>
          <a:lstStyle/>
          <a:p>
            <a:pPr algn="ctr"/>
            <a:r>
              <a:rPr lang="en-US" sz="1400" i="1"/>
              <a:t>Distribution</a:t>
            </a:r>
          </a:p>
        </p:txBody>
      </p:sp>
      <p:pic>
        <p:nvPicPr>
          <p:cNvPr id="5146" name="Picture 24"/>
          <p:cNvPicPr>
            <a:picLocks noChangeArrowheads="1"/>
          </p:cNvPicPr>
          <p:nvPr/>
        </p:nvPicPr>
        <p:blipFill>
          <a:blip r:embed="rId8" cstate="print"/>
          <a:srcRect/>
          <a:stretch>
            <a:fillRect/>
          </a:stretch>
        </p:blipFill>
        <p:spPr bwMode="auto">
          <a:xfrm>
            <a:off x="6096000" y="2778125"/>
            <a:ext cx="990600" cy="1123950"/>
          </a:xfrm>
          <a:prstGeom prst="rect">
            <a:avLst/>
          </a:prstGeom>
          <a:noFill/>
          <a:ln w="9525">
            <a:noFill/>
            <a:miter lim="800000"/>
            <a:headEnd/>
            <a:tailEnd/>
          </a:ln>
        </p:spPr>
      </p:pic>
      <p:pic>
        <p:nvPicPr>
          <p:cNvPr id="5147" name="Picture 15"/>
          <p:cNvPicPr>
            <a:picLocks noChangeArrowheads="1"/>
          </p:cNvPicPr>
          <p:nvPr/>
        </p:nvPicPr>
        <p:blipFill>
          <a:blip r:embed="rId9" cstate="print"/>
          <a:srcRect l="3961" t="3543" r="4912" b="2512"/>
          <a:stretch>
            <a:fillRect/>
          </a:stretch>
        </p:blipFill>
        <p:spPr bwMode="auto">
          <a:xfrm>
            <a:off x="6477000" y="4175125"/>
            <a:ext cx="777875" cy="896938"/>
          </a:xfrm>
          <a:prstGeom prst="rect">
            <a:avLst/>
          </a:prstGeom>
          <a:noFill/>
          <a:ln w="9525">
            <a:noFill/>
            <a:miter lim="800000"/>
            <a:headEnd/>
            <a:tailEnd/>
          </a:ln>
        </p:spPr>
      </p:pic>
      <p:sp>
        <p:nvSpPr>
          <p:cNvPr id="5148" name="TextBox 20"/>
          <p:cNvSpPr txBox="1">
            <a:spLocks noChangeArrowheads="1"/>
          </p:cNvSpPr>
          <p:nvPr/>
        </p:nvSpPr>
        <p:spPr bwMode="auto">
          <a:xfrm>
            <a:off x="6019800" y="3500438"/>
            <a:ext cx="1295400" cy="461962"/>
          </a:xfrm>
          <a:prstGeom prst="rect">
            <a:avLst/>
          </a:prstGeom>
          <a:noFill/>
          <a:ln w="9525">
            <a:noFill/>
            <a:miter lim="800000"/>
            <a:headEnd/>
            <a:tailEnd/>
          </a:ln>
        </p:spPr>
        <p:txBody>
          <a:bodyPr>
            <a:spAutoFit/>
          </a:bodyPr>
          <a:lstStyle/>
          <a:p>
            <a:pPr algn="ctr"/>
            <a:r>
              <a:rPr lang="en-US" sz="1200" i="1"/>
              <a:t>Sustainability</a:t>
            </a:r>
          </a:p>
          <a:p>
            <a:pPr algn="ctr"/>
            <a:r>
              <a:rPr lang="en-US" sz="1200" i="1"/>
              <a:t>&amp; Safety</a:t>
            </a:r>
          </a:p>
        </p:txBody>
      </p:sp>
      <p:sp>
        <p:nvSpPr>
          <p:cNvPr id="5149" name="TextBox 20"/>
          <p:cNvSpPr txBox="1">
            <a:spLocks noChangeArrowheads="1"/>
          </p:cNvSpPr>
          <p:nvPr/>
        </p:nvSpPr>
        <p:spPr bwMode="auto">
          <a:xfrm>
            <a:off x="1219200" y="5724525"/>
            <a:ext cx="6934200" cy="584200"/>
          </a:xfrm>
          <a:prstGeom prst="rect">
            <a:avLst/>
          </a:prstGeom>
          <a:noFill/>
          <a:ln w="9525">
            <a:noFill/>
            <a:miter lim="800000"/>
            <a:headEnd/>
            <a:tailEnd/>
          </a:ln>
        </p:spPr>
        <p:txBody>
          <a:bodyPr>
            <a:spAutoFit/>
          </a:bodyPr>
          <a:lstStyle/>
          <a:p>
            <a:pPr algn="ctr"/>
            <a:r>
              <a:rPr lang="en-US" sz="1600" b="1" i="1"/>
              <a:t>Traditional Manufacturing Automation </a:t>
            </a:r>
          </a:p>
          <a:p>
            <a:pPr algn="ctr"/>
            <a:r>
              <a:rPr lang="en-US" sz="1600" b="1" i="1"/>
              <a:t>Environment and Software Tools</a:t>
            </a:r>
          </a:p>
        </p:txBody>
      </p:sp>
      <p:grpSp>
        <p:nvGrpSpPr>
          <p:cNvPr id="2" name="Group 37"/>
          <p:cNvGrpSpPr>
            <a:grpSpLocks/>
          </p:cNvGrpSpPr>
          <p:nvPr/>
        </p:nvGrpSpPr>
        <p:grpSpPr bwMode="auto">
          <a:xfrm>
            <a:off x="292100" y="673100"/>
            <a:ext cx="3746500" cy="2801938"/>
            <a:chOff x="381000" y="1255713"/>
            <a:chExt cx="3700463" cy="3237729"/>
          </a:xfrm>
        </p:grpSpPr>
        <p:sp>
          <p:nvSpPr>
            <p:cNvPr id="3" name="Cloud 2"/>
            <p:cNvSpPr/>
            <p:nvPr/>
          </p:nvSpPr>
          <p:spPr>
            <a:xfrm>
              <a:off x="500167" y="1255713"/>
              <a:ext cx="3581296" cy="2914873"/>
            </a:xfrm>
            <a:prstGeom prst="cloud">
              <a:avLst/>
            </a:prstGeom>
            <a:solidFill>
              <a:srgbClr val="D1EDF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5157" name="Rectangle 25"/>
            <p:cNvSpPr>
              <a:spLocks noChangeArrowheads="1"/>
            </p:cNvSpPr>
            <p:nvPr/>
          </p:nvSpPr>
          <p:spPr bwMode="auto">
            <a:xfrm>
              <a:off x="928800" y="1777551"/>
              <a:ext cx="2835511" cy="675726"/>
            </a:xfrm>
            <a:prstGeom prst="rect">
              <a:avLst/>
            </a:prstGeom>
            <a:noFill/>
            <a:ln w="9525">
              <a:noFill/>
              <a:miter lim="800000"/>
              <a:headEnd/>
              <a:tailEnd/>
            </a:ln>
          </p:spPr>
          <p:txBody>
            <a:bodyPr wrap="none">
              <a:spAutoFit/>
            </a:bodyPr>
            <a:lstStyle/>
            <a:p>
              <a:pPr algn="ctr"/>
              <a:r>
                <a:rPr lang="en-US" sz="1600" b="1"/>
                <a:t>Smart Manufacturing </a:t>
              </a:r>
            </a:p>
            <a:p>
              <a:pPr algn="ctr"/>
              <a:r>
                <a:rPr lang="en-US" sz="1600" b="1"/>
                <a:t>Platform Open Infrastructure </a:t>
              </a:r>
            </a:p>
          </p:txBody>
        </p:sp>
        <p:sp>
          <p:nvSpPr>
            <p:cNvPr id="5158" name="Rectangle 27"/>
            <p:cNvSpPr>
              <a:spLocks noChangeArrowheads="1"/>
            </p:cNvSpPr>
            <p:nvPr/>
          </p:nvSpPr>
          <p:spPr bwMode="auto">
            <a:xfrm>
              <a:off x="928800" y="2665115"/>
              <a:ext cx="2448107" cy="675726"/>
            </a:xfrm>
            <a:prstGeom prst="rect">
              <a:avLst/>
            </a:prstGeom>
            <a:noFill/>
            <a:ln w="9525">
              <a:noFill/>
              <a:miter lim="800000"/>
              <a:headEnd/>
              <a:tailEnd/>
            </a:ln>
          </p:spPr>
          <p:txBody>
            <a:bodyPr wrap="none">
              <a:spAutoFit/>
            </a:bodyPr>
            <a:lstStyle/>
            <a:p>
              <a:pPr algn="ctr">
                <a:buFont typeface="Arial" charset="0"/>
                <a:buChar char="•"/>
              </a:pPr>
              <a:r>
                <a:rPr lang="en-US" sz="1600"/>
                <a:t> SM Software Marketplace</a:t>
              </a:r>
            </a:p>
            <a:p>
              <a:pPr algn="ctr">
                <a:buFont typeface="Arial" charset="0"/>
                <a:buChar char="•"/>
              </a:pPr>
              <a:endParaRPr lang="en-US" sz="1600">
                <a:solidFill>
                  <a:schemeClr val="tx2"/>
                </a:solidFill>
              </a:endParaRPr>
            </a:p>
          </p:txBody>
        </p:sp>
        <p:sp>
          <p:nvSpPr>
            <p:cNvPr id="29735" name="TextBox 20"/>
            <p:cNvSpPr txBox="1">
              <a:spLocks noChangeArrowheads="1"/>
            </p:cNvSpPr>
            <p:nvPr/>
          </p:nvSpPr>
          <p:spPr bwMode="auto">
            <a:xfrm>
              <a:off x="381000" y="4190764"/>
              <a:ext cx="2057207" cy="302678"/>
            </a:xfrm>
            <a:prstGeom prst="rect">
              <a:avLst/>
            </a:prstGeom>
            <a:noFill/>
            <a:ln w="9525">
              <a:noFill/>
              <a:miter lim="800000"/>
              <a:headEnd/>
              <a:tailEnd/>
            </a:ln>
          </p:spPr>
          <p:txBody>
            <a:bodyPr>
              <a:spAutoFit/>
            </a:bodyPr>
            <a:lstStyle/>
            <a:p>
              <a:pPr algn="ctr">
                <a:defRPr/>
              </a:pPr>
              <a:r>
                <a:rPr lang="en-US" sz="1050" b="1"/>
                <a:t>SM Value Proposition </a:t>
              </a:r>
            </a:p>
          </p:txBody>
        </p:sp>
      </p:grpSp>
      <p:grpSp>
        <p:nvGrpSpPr>
          <p:cNvPr id="11" name="Group 39"/>
          <p:cNvGrpSpPr>
            <a:grpSpLocks/>
          </p:cNvGrpSpPr>
          <p:nvPr/>
        </p:nvGrpSpPr>
        <p:grpSpPr bwMode="auto">
          <a:xfrm>
            <a:off x="155575" y="4175125"/>
            <a:ext cx="1917700" cy="1600200"/>
            <a:chOff x="326815" y="1255713"/>
            <a:chExt cx="3872592" cy="2914650"/>
          </a:xfrm>
        </p:grpSpPr>
        <p:sp>
          <p:nvSpPr>
            <p:cNvPr id="41" name="Cloud 40"/>
            <p:cNvSpPr/>
            <p:nvPr/>
          </p:nvSpPr>
          <p:spPr>
            <a:xfrm>
              <a:off x="499928" y="1255713"/>
              <a:ext cx="3580866" cy="2914650"/>
            </a:xfrm>
            <a:prstGeom prst="cloud">
              <a:avLst/>
            </a:prstGeom>
            <a:solidFill>
              <a:srgbClr val="D1EDF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55" name="Rectangle 25"/>
            <p:cNvSpPr>
              <a:spLocks noChangeArrowheads="1"/>
            </p:cNvSpPr>
            <p:nvPr/>
          </p:nvSpPr>
          <p:spPr bwMode="auto">
            <a:xfrm>
              <a:off x="326815" y="1995259"/>
              <a:ext cx="3872592" cy="1345424"/>
            </a:xfrm>
            <a:prstGeom prst="rect">
              <a:avLst/>
            </a:prstGeom>
            <a:noFill/>
            <a:ln w="9525">
              <a:noFill/>
              <a:miter lim="800000"/>
              <a:headEnd/>
              <a:tailEnd/>
            </a:ln>
          </p:spPr>
          <p:txBody>
            <a:bodyPr wrap="none">
              <a:spAutoFit/>
            </a:bodyPr>
            <a:lstStyle/>
            <a:p>
              <a:pPr algn="ctr"/>
              <a:r>
                <a:rPr lang="en-US" sz="1400" b="1">
                  <a:ea typeface="ＭＳ Ｐゴシック" pitchFamily="34" charset="-128"/>
                </a:rPr>
                <a:t>Private </a:t>
              </a:r>
            </a:p>
            <a:p>
              <a:pPr algn="ctr"/>
              <a:r>
                <a:rPr lang="en-US" sz="1400" b="1">
                  <a:ea typeface="ＭＳ Ｐゴシック" pitchFamily="34" charset="-128"/>
                </a:rPr>
                <a:t>Smart Manufacturing </a:t>
              </a:r>
            </a:p>
            <a:p>
              <a:pPr algn="ctr"/>
              <a:r>
                <a:rPr lang="en-US" sz="1400" b="1">
                  <a:ea typeface="ＭＳ Ｐゴシック" pitchFamily="34" charset="-128"/>
                </a:rPr>
                <a:t>Platform Appliance</a:t>
              </a:r>
            </a:p>
          </p:txBody>
        </p:sp>
      </p:grpSp>
      <p:sp>
        <p:nvSpPr>
          <p:cNvPr id="40" name="TextBox 39"/>
          <p:cNvSpPr txBox="1"/>
          <p:nvPr/>
        </p:nvSpPr>
        <p:spPr>
          <a:xfrm>
            <a:off x="1422400" y="0"/>
            <a:ext cx="6562725" cy="646113"/>
          </a:xfrm>
          <a:prstGeom prst="rect">
            <a:avLst/>
          </a:prstGeom>
          <a:noFill/>
        </p:spPr>
        <p:txBody>
          <a:bodyPr wrap="none">
            <a:spAutoFit/>
          </a:bodyPr>
          <a:lstStyle/>
          <a:p>
            <a:pPr>
              <a:defRPr/>
            </a:pPr>
            <a:r>
              <a:rPr lang="en-US" sz="3600" dirty="0">
                <a:solidFill>
                  <a:schemeClr val="tx1">
                    <a:lumMod val="85000"/>
                    <a:lumOff val="15000"/>
                  </a:schemeClr>
                </a:solidFill>
                <a:latin typeface="Cambria" pitchFamily="18" charset="0"/>
              </a:rPr>
              <a:t>Smart Manufacturing Ecosystem</a:t>
            </a:r>
          </a:p>
        </p:txBody>
      </p:sp>
      <p:pic>
        <p:nvPicPr>
          <p:cNvPr id="5153" name="Picture 139"/>
          <p:cNvPicPr>
            <a:picLocks noChangeAspect="1"/>
          </p:cNvPicPr>
          <p:nvPr/>
        </p:nvPicPr>
        <p:blipFill>
          <a:blip r:embed="rId10" cstate="print"/>
          <a:srcRect/>
          <a:stretch>
            <a:fillRect/>
          </a:stretch>
        </p:blipFill>
        <p:spPr bwMode="auto">
          <a:xfrm>
            <a:off x="1116013" y="6553200"/>
            <a:ext cx="2617787" cy="304800"/>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ox(i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1863425" y="3286549"/>
            <a:ext cx="3851575" cy="2784794"/>
          </a:xfrm>
          <a:prstGeom prst="rect">
            <a:avLst/>
          </a:prstGeom>
        </p:spPr>
      </p:pic>
      <p:sp>
        <p:nvSpPr>
          <p:cNvPr id="6" name="Rectangle 5"/>
          <p:cNvSpPr>
            <a:spLocks noChangeArrowheads="1"/>
          </p:cNvSpPr>
          <p:nvPr/>
        </p:nvSpPr>
        <p:spPr bwMode="auto">
          <a:xfrm>
            <a:off x="5715000" y="1066800"/>
            <a:ext cx="2024642" cy="504787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1400" b="1" dirty="0" smtClean="0">
                <a:solidFill>
                  <a:prstClr val="black"/>
                </a:solidFill>
                <a:cs typeface="Arial" pitchFamily="34" charset="0"/>
              </a:rPr>
              <a:t>Workflow (</a:t>
            </a:r>
            <a:r>
              <a:rPr lang="en-US" sz="1400" b="1" dirty="0" err="1" smtClean="0">
                <a:solidFill>
                  <a:prstClr val="black"/>
                </a:solidFill>
                <a:cs typeface="Arial" pitchFamily="34" charset="0"/>
              </a:rPr>
              <a:t>WfaaS</a:t>
            </a:r>
            <a:r>
              <a:rPr lang="en-US" sz="1400" b="1" dirty="0" smtClean="0">
                <a:solidFill>
                  <a:prstClr val="black"/>
                </a:solidFill>
                <a:cs typeface="Arial" pitchFamily="34" charset="0"/>
              </a:rPr>
              <a:t>)</a:t>
            </a:r>
            <a:endParaRPr lang="en-US" sz="1400" b="1" dirty="0">
              <a:solidFill>
                <a:prstClr val="black"/>
              </a:solidFill>
              <a:cs typeface="Arial" pitchFamily="34" charset="0"/>
            </a:endParaRPr>
          </a:p>
        </p:txBody>
      </p:sp>
      <p:sp>
        <p:nvSpPr>
          <p:cNvPr id="7" name="Title 1"/>
          <p:cNvSpPr>
            <a:spLocks noGrp="1"/>
          </p:cNvSpPr>
          <p:nvPr>
            <p:ph type="title"/>
          </p:nvPr>
        </p:nvSpPr>
        <p:spPr>
          <a:xfrm>
            <a:off x="381000" y="228600"/>
            <a:ext cx="8229600" cy="762000"/>
          </a:xfrm>
        </p:spPr>
        <p:txBody>
          <a:bodyPr>
            <a:normAutofit/>
          </a:bodyPr>
          <a:lstStyle/>
          <a:p>
            <a:r>
              <a:rPr lang="en-US" sz="3200" b="1" dirty="0" err="1" smtClean="0">
                <a:solidFill>
                  <a:schemeClr val="tx1"/>
                </a:solidFill>
                <a:latin typeface="Times New Roman" pitchFamily="18" charset="0"/>
                <a:cs typeface="Times New Roman" pitchFamily="18" charset="0"/>
              </a:rPr>
              <a:t>WfaaS</a:t>
            </a:r>
            <a:r>
              <a:rPr lang="en-US" sz="3200" b="1" dirty="0" smtClean="0">
                <a:solidFill>
                  <a:schemeClr val="tx1"/>
                </a:solidFill>
                <a:latin typeface="Times New Roman" pitchFamily="18" charset="0"/>
                <a:cs typeface="Times New Roman" pitchFamily="18" charset="0"/>
              </a:rPr>
              <a:t> Integrated with </a:t>
            </a:r>
            <a:r>
              <a:rPr lang="en-US" sz="3200" b="1" dirty="0" err="1" smtClean="0">
                <a:solidFill>
                  <a:schemeClr val="tx1"/>
                </a:solidFill>
                <a:latin typeface="Times New Roman" pitchFamily="18" charset="0"/>
                <a:cs typeface="Times New Roman" pitchFamily="18" charset="0"/>
              </a:rPr>
              <a:t>SaaS</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PaaS</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IaaS</a:t>
            </a:r>
            <a:endParaRPr lang="en-US" sz="3200" b="1" dirty="0">
              <a:solidFill>
                <a:schemeClr val="tx1"/>
              </a:solidFill>
              <a:latin typeface="Times New Roman" pitchFamily="18" charset="0"/>
              <a:cs typeface="Times New Roman" pitchFamily="18" charset="0"/>
            </a:endParaRPr>
          </a:p>
        </p:txBody>
      </p:sp>
      <p:sp>
        <p:nvSpPr>
          <p:cNvPr id="35" name="Cloud 34"/>
          <p:cNvSpPr/>
          <p:nvPr/>
        </p:nvSpPr>
        <p:spPr>
          <a:xfrm>
            <a:off x="5599836" y="4953000"/>
            <a:ext cx="2333188" cy="1426536"/>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nvGrpSpPr>
          <p:cNvPr id="2" name="Group 35"/>
          <p:cNvGrpSpPr/>
          <p:nvPr/>
        </p:nvGrpSpPr>
        <p:grpSpPr>
          <a:xfrm>
            <a:off x="5789678" y="5252318"/>
            <a:ext cx="384520" cy="510870"/>
            <a:chOff x="1596340" y="1417638"/>
            <a:chExt cx="384520" cy="510870"/>
          </a:xfrm>
        </p:grpSpPr>
        <p:sp>
          <p:nvSpPr>
            <p:cNvPr id="37" name="Folded Corner 36"/>
            <p:cNvSpPr/>
            <p:nvPr/>
          </p:nvSpPr>
          <p:spPr>
            <a:xfrm>
              <a:off x="1596340" y="1417638"/>
              <a:ext cx="384520" cy="510870"/>
            </a:xfrm>
            <a:prstGeom prst="foldedCorner">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38" name="Picture 39" descr="SCWApr07HPCBrainscan1.jpg"/>
            <p:cNvPicPr>
              <a:picLocks/>
            </p:cNvPicPr>
            <p:nvPr/>
          </p:nvPicPr>
          <p:blipFill>
            <a:blip r:embed="rId3" cstate="print"/>
            <a:srcRect/>
            <a:stretch>
              <a:fillRect/>
            </a:stretch>
          </p:blipFill>
          <p:spPr bwMode="auto">
            <a:xfrm>
              <a:off x="1652185" y="1507565"/>
              <a:ext cx="258763" cy="268288"/>
            </a:xfrm>
            <a:prstGeom prst="rect">
              <a:avLst/>
            </a:prstGeom>
            <a:noFill/>
            <a:ln>
              <a:noFill/>
            </a:ln>
            <a:effectLst>
              <a:outerShdw dist="38100" dir="2700000" rotWithShape="0">
                <a:srgbClr val="808080">
                  <a:alpha val="42998"/>
                </a:srgbClr>
              </a:outerShdw>
            </a:effectLst>
            <a:extLst/>
          </p:spPr>
        </p:pic>
      </p:grpSp>
      <p:grpSp>
        <p:nvGrpSpPr>
          <p:cNvPr id="3" name="Group 38"/>
          <p:cNvGrpSpPr/>
          <p:nvPr/>
        </p:nvGrpSpPr>
        <p:grpSpPr>
          <a:xfrm>
            <a:off x="6330495" y="5122598"/>
            <a:ext cx="384520" cy="510870"/>
            <a:chOff x="2530355" y="1520418"/>
            <a:chExt cx="384520" cy="510870"/>
          </a:xfrm>
        </p:grpSpPr>
        <p:sp>
          <p:nvSpPr>
            <p:cNvPr id="40" name="Folded Corner 39"/>
            <p:cNvSpPr/>
            <p:nvPr/>
          </p:nvSpPr>
          <p:spPr>
            <a:xfrm>
              <a:off x="2530355" y="1520418"/>
              <a:ext cx="384520" cy="510870"/>
            </a:xfrm>
            <a:prstGeom prst="foldedCorner">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41" name="Picture 9" descr="MDNastran_ProductImage"/>
            <p:cNvPicPr preferRelativeResize="0">
              <a:picLocks noChangeArrowheads="1"/>
            </p:cNvPicPr>
            <p:nvPr/>
          </p:nvPicPr>
          <p:blipFill>
            <a:blip r:embed="rId4" cstate="print"/>
            <a:srcRect/>
            <a:stretch>
              <a:fillRect/>
            </a:stretch>
          </p:blipFill>
          <p:spPr bwMode="auto">
            <a:xfrm>
              <a:off x="2583297" y="1630058"/>
              <a:ext cx="258762" cy="269875"/>
            </a:xfrm>
            <a:prstGeom prst="rect">
              <a:avLst/>
            </a:prstGeom>
            <a:noFill/>
            <a:ln>
              <a:noFill/>
            </a:ln>
            <a:effectLst>
              <a:outerShdw dist="38100" dir="2700000" rotWithShape="0">
                <a:srgbClr val="808080">
                  <a:alpha val="42998"/>
                </a:srgbClr>
              </a:outerShdw>
            </a:effectLst>
            <a:extLst/>
          </p:spPr>
        </p:pic>
      </p:grpSp>
      <p:grpSp>
        <p:nvGrpSpPr>
          <p:cNvPr id="4" name="Group 41"/>
          <p:cNvGrpSpPr/>
          <p:nvPr/>
        </p:nvGrpSpPr>
        <p:grpSpPr>
          <a:xfrm>
            <a:off x="7146706" y="5158173"/>
            <a:ext cx="384520" cy="510870"/>
            <a:chOff x="2438060" y="2460060"/>
            <a:chExt cx="384520" cy="510870"/>
          </a:xfrm>
        </p:grpSpPr>
        <p:sp>
          <p:nvSpPr>
            <p:cNvPr id="43" name="Folded Corner 42"/>
            <p:cNvSpPr/>
            <p:nvPr/>
          </p:nvSpPr>
          <p:spPr>
            <a:xfrm>
              <a:off x="2438060" y="2460060"/>
              <a:ext cx="384520" cy="510870"/>
            </a:xfrm>
            <a:prstGeom prst="foldedCorner">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44" name="Picture 7" descr="Fluent6"/>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4105" y="2547378"/>
              <a:ext cx="258762" cy="268288"/>
            </a:xfrm>
            <a:prstGeom prst="rect">
              <a:avLst/>
            </a:prstGeom>
            <a:noFill/>
            <a:ln>
              <a:noFill/>
            </a:ln>
            <a:effectLst>
              <a:outerShdw blurRad="63500" dist="38099" dir="2700000" algn="ctr" rotWithShape="0">
                <a:srgbClr val="000000">
                  <a:alpha val="74997"/>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8" name="Group 44"/>
          <p:cNvGrpSpPr/>
          <p:nvPr/>
        </p:nvGrpSpPr>
        <p:grpSpPr>
          <a:xfrm>
            <a:off x="7049537" y="5023023"/>
            <a:ext cx="384520" cy="510870"/>
            <a:chOff x="2438060" y="2460060"/>
            <a:chExt cx="384520" cy="510870"/>
          </a:xfrm>
        </p:grpSpPr>
        <p:sp>
          <p:nvSpPr>
            <p:cNvPr id="46" name="Folded Corner 45"/>
            <p:cNvSpPr/>
            <p:nvPr/>
          </p:nvSpPr>
          <p:spPr>
            <a:xfrm>
              <a:off x="2438060" y="2460060"/>
              <a:ext cx="384520" cy="510870"/>
            </a:xfrm>
            <a:prstGeom prst="foldedCorner">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47" name="Picture 7" descr="Fluent6"/>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4105" y="2547378"/>
              <a:ext cx="258762" cy="268288"/>
            </a:xfrm>
            <a:prstGeom prst="rect">
              <a:avLst/>
            </a:prstGeom>
            <a:noFill/>
            <a:ln>
              <a:noFill/>
            </a:ln>
            <a:effectLst>
              <a:outerShdw blurRad="63500" dist="38099" dir="2700000" algn="ctr" rotWithShape="0">
                <a:srgbClr val="000000">
                  <a:alpha val="74997"/>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 name="Group 47"/>
          <p:cNvGrpSpPr/>
          <p:nvPr/>
        </p:nvGrpSpPr>
        <p:grpSpPr>
          <a:xfrm>
            <a:off x="6482895" y="5274998"/>
            <a:ext cx="384520" cy="510870"/>
            <a:chOff x="2530355" y="1520418"/>
            <a:chExt cx="384520" cy="510870"/>
          </a:xfrm>
        </p:grpSpPr>
        <p:sp>
          <p:nvSpPr>
            <p:cNvPr id="49" name="Folded Corner 48"/>
            <p:cNvSpPr/>
            <p:nvPr/>
          </p:nvSpPr>
          <p:spPr>
            <a:xfrm>
              <a:off x="2530355" y="1520418"/>
              <a:ext cx="384520" cy="510870"/>
            </a:xfrm>
            <a:prstGeom prst="foldedCorner">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50" name="Picture 9" descr="MDNastran_ProductImage"/>
            <p:cNvPicPr preferRelativeResize="0">
              <a:picLocks noChangeArrowheads="1"/>
            </p:cNvPicPr>
            <p:nvPr/>
          </p:nvPicPr>
          <p:blipFill>
            <a:blip r:embed="rId4" cstate="print"/>
            <a:srcRect/>
            <a:stretch>
              <a:fillRect/>
            </a:stretch>
          </p:blipFill>
          <p:spPr bwMode="auto">
            <a:xfrm>
              <a:off x="2583297" y="1630058"/>
              <a:ext cx="258762" cy="269875"/>
            </a:xfrm>
            <a:prstGeom prst="rect">
              <a:avLst/>
            </a:prstGeom>
            <a:noFill/>
            <a:ln>
              <a:noFill/>
            </a:ln>
            <a:effectLst>
              <a:outerShdw dist="38100" dir="2700000" rotWithShape="0">
                <a:srgbClr val="808080">
                  <a:alpha val="42998"/>
                </a:srgbClr>
              </a:outerShdw>
            </a:effectLst>
            <a:extLst/>
          </p:spPr>
        </p:pic>
      </p:grpSp>
      <p:grpSp>
        <p:nvGrpSpPr>
          <p:cNvPr id="10" name="Group 50"/>
          <p:cNvGrpSpPr/>
          <p:nvPr/>
        </p:nvGrpSpPr>
        <p:grpSpPr>
          <a:xfrm>
            <a:off x="6635295" y="5427398"/>
            <a:ext cx="384520" cy="510870"/>
            <a:chOff x="2530355" y="1520418"/>
            <a:chExt cx="384520" cy="510870"/>
          </a:xfrm>
        </p:grpSpPr>
        <p:sp>
          <p:nvSpPr>
            <p:cNvPr id="52" name="Folded Corner 51"/>
            <p:cNvSpPr/>
            <p:nvPr/>
          </p:nvSpPr>
          <p:spPr>
            <a:xfrm>
              <a:off x="2530355" y="1520418"/>
              <a:ext cx="384520" cy="510870"/>
            </a:xfrm>
            <a:prstGeom prst="foldedCorner">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53" name="Picture 9" descr="MDNastran_ProductImage"/>
            <p:cNvPicPr preferRelativeResize="0">
              <a:picLocks noChangeArrowheads="1"/>
            </p:cNvPicPr>
            <p:nvPr/>
          </p:nvPicPr>
          <p:blipFill>
            <a:blip r:embed="rId4" cstate="print"/>
            <a:srcRect/>
            <a:stretch>
              <a:fillRect/>
            </a:stretch>
          </p:blipFill>
          <p:spPr bwMode="auto">
            <a:xfrm>
              <a:off x="2583297" y="1630058"/>
              <a:ext cx="258762" cy="269875"/>
            </a:xfrm>
            <a:prstGeom prst="rect">
              <a:avLst/>
            </a:prstGeom>
            <a:noFill/>
            <a:ln>
              <a:noFill/>
            </a:ln>
            <a:effectLst>
              <a:outerShdw dist="38100" dir="2700000" rotWithShape="0">
                <a:srgbClr val="808080">
                  <a:alpha val="42998"/>
                </a:srgbClr>
              </a:outerShdw>
            </a:effectLst>
            <a:extLst/>
          </p:spPr>
        </p:pic>
      </p:grpSp>
      <p:sp>
        <p:nvSpPr>
          <p:cNvPr id="54" name="TextBox 53"/>
          <p:cNvSpPr txBox="1"/>
          <p:nvPr/>
        </p:nvSpPr>
        <p:spPr>
          <a:xfrm>
            <a:off x="1979945" y="1314172"/>
            <a:ext cx="3566272" cy="646331"/>
          </a:xfrm>
          <a:prstGeom prst="rect">
            <a:avLst/>
          </a:prstGeom>
          <a:noFill/>
        </p:spPr>
        <p:txBody>
          <a:bodyPr wrap="square" rtlCol="0">
            <a:spAutoFit/>
          </a:bodyPr>
          <a:lstStyle/>
          <a:p>
            <a:pPr algn="ctr" fontAlgn="auto">
              <a:spcBef>
                <a:spcPts val="0"/>
              </a:spcBef>
              <a:spcAft>
                <a:spcPts val="0"/>
              </a:spcAft>
            </a:pPr>
            <a:r>
              <a:rPr lang="en-US" b="1" dirty="0" smtClean="0">
                <a:solidFill>
                  <a:prstClr val="black"/>
                </a:solidFill>
                <a:latin typeface="Calibri"/>
              </a:rPr>
              <a:t>Data-based </a:t>
            </a:r>
            <a:r>
              <a:rPr lang="en-US" b="1" dirty="0">
                <a:solidFill>
                  <a:prstClr val="black"/>
                </a:solidFill>
                <a:latin typeface="Calibri"/>
              </a:rPr>
              <a:t>Workflow</a:t>
            </a:r>
          </a:p>
          <a:p>
            <a:pPr algn="ctr" fontAlgn="auto">
              <a:spcBef>
                <a:spcPts val="0"/>
              </a:spcBef>
              <a:spcAft>
                <a:spcPts val="0"/>
              </a:spcAft>
            </a:pPr>
            <a:r>
              <a:rPr lang="en-US" b="1" dirty="0" smtClean="0">
                <a:solidFill>
                  <a:prstClr val="black"/>
                </a:solidFill>
                <a:latin typeface="Calibri"/>
              </a:rPr>
              <a:t>Orchestration</a:t>
            </a:r>
          </a:p>
        </p:txBody>
      </p:sp>
      <p:pic>
        <p:nvPicPr>
          <p:cNvPr id="55" name="Picture 54" descr="Screen Shot 2012-09-06 at 9.33.56 AM.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33563" y="1960503"/>
            <a:ext cx="3348704" cy="1316097"/>
          </a:xfrm>
          <a:prstGeom prst="rect">
            <a:avLst/>
          </a:prstGeom>
        </p:spPr>
      </p:pic>
      <p:sp>
        <p:nvSpPr>
          <p:cNvPr id="56" name="TextBox 55"/>
          <p:cNvSpPr txBox="1"/>
          <p:nvPr/>
        </p:nvSpPr>
        <p:spPr>
          <a:xfrm>
            <a:off x="4076121" y="2133600"/>
            <a:ext cx="1257879" cy="461665"/>
          </a:xfrm>
          <a:prstGeom prst="rect">
            <a:avLst/>
          </a:prstGeom>
          <a:noFill/>
        </p:spPr>
        <p:txBody>
          <a:bodyPr wrap="square" rtlCol="0">
            <a:spAutoFit/>
          </a:bodyPr>
          <a:lstStyle/>
          <a:p>
            <a:pPr algn="ctr" fontAlgn="auto">
              <a:spcBef>
                <a:spcPts val="0"/>
              </a:spcBef>
              <a:spcAft>
                <a:spcPts val="0"/>
              </a:spcAft>
            </a:pPr>
            <a:r>
              <a:rPr lang="en-US" sz="1200" dirty="0" smtClean="0">
                <a:solidFill>
                  <a:prstClr val="black"/>
                </a:solidFill>
                <a:latin typeface="Calibri"/>
              </a:rPr>
              <a:t>Proprietary Workflow</a:t>
            </a:r>
            <a:endParaRPr lang="en-US" sz="1200" dirty="0">
              <a:solidFill>
                <a:prstClr val="black"/>
              </a:solidFill>
              <a:latin typeface="Calibri"/>
            </a:endParaRPr>
          </a:p>
        </p:txBody>
      </p:sp>
      <p:sp>
        <p:nvSpPr>
          <p:cNvPr id="57" name="Oval 56"/>
          <p:cNvSpPr/>
          <p:nvPr/>
        </p:nvSpPr>
        <p:spPr>
          <a:xfrm>
            <a:off x="3544443" y="2198016"/>
            <a:ext cx="633832" cy="1170720"/>
          </a:xfrm>
          <a:prstGeom prst="ellipse">
            <a:avLst/>
          </a:prstGeom>
          <a:solidFill>
            <a:srgbClr val="FF0000">
              <a:alpha val="38000"/>
            </a:srgbClr>
          </a:solidFill>
          <a:ln>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en-US">
              <a:solidFill>
                <a:prstClr val="black"/>
              </a:solidFill>
            </a:endParaRPr>
          </a:p>
        </p:txBody>
      </p:sp>
      <p:grpSp>
        <p:nvGrpSpPr>
          <p:cNvPr id="11" name="Group 57"/>
          <p:cNvGrpSpPr/>
          <p:nvPr/>
        </p:nvGrpSpPr>
        <p:grpSpPr>
          <a:xfrm>
            <a:off x="6475091" y="5583123"/>
            <a:ext cx="384520" cy="510870"/>
            <a:chOff x="2053540" y="3077483"/>
            <a:chExt cx="384520" cy="510870"/>
          </a:xfrm>
        </p:grpSpPr>
        <p:sp>
          <p:nvSpPr>
            <p:cNvPr id="59" name="Folded Corner 58"/>
            <p:cNvSpPr/>
            <p:nvPr/>
          </p:nvSpPr>
          <p:spPr>
            <a:xfrm>
              <a:off x="2053540" y="3077483"/>
              <a:ext cx="384520" cy="510870"/>
            </a:xfrm>
            <a:prstGeom prst="foldedCorner">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60" name="Picture 64" descr="images-3.jpeg"/>
            <p:cNvPicPr>
              <a:picLocks/>
            </p:cNvPicPr>
            <p:nvPr/>
          </p:nvPicPr>
          <p:blipFill>
            <a:blip r:embed="rId7" cstate="print"/>
            <a:srcRect/>
            <a:stretch>
              <a:fillRect/>
            </a:stretch>
          </p:blipFill>
          <p:spPr bwMode="auto">
            <a:xfrm>
              <a:off x="2120360" y="3176627"/>
              <a:ext cx="261938" cy="269875"/>
            </a:xfrm>
            <a:prstGeom prst="rect">
              <a:avLst/>
            </a:prstGeom>
            <a:noFill/>
            <a:ln>
              <a:noFill/>
            </a:ln>
            <a:effectLst>
              <a:outerShdw dist="38100" dir="2700000" rotWithShape="0">
                <a:srgbClr val="808080">
                  <a:alpha val="42998"/>
                </a:srgbClr>
              </a:outerShdw>
            </a:effectLst>
            <a:extLst/>
          </p:spPr>
        </p:pic>
      </p:grpSp>
      <p:sp>
        <p:nvSpPr>
          <p:cNvPr id="61" name="Oval 60"/>
          <p:cNvSpPr/>
          <p:nvPr/>
        </p:nvSpPr>
        <p:spPr>
          <a:xfrm>
            <a:off x="6244110" y="5200508"/>
            <a:ext cx="741026" cy="1170720"/>
          </a:xfrm>
          <a:prstGeom prst="ellipse">
            <a:avLst/>
          </a:prstGeom>
          <a:solidFill>
            <a:srgbClr val="FF0000">
              <a:alpha val="38000"/>
            </a:srgbClr>
          </a:solidFill>
          <a:ln>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en-US">
              <a:solidFill>
                <a:prstClr val="black"/>
              </a:solidFill>
            </a:endParaRPr>
          </a:p>
        </p:txBody>
      </p:sp>
      <p:cxnSp>
        <p:nvCxnSpPr>
          <p:cNvPr id="62" name="Curved Connector 61"/>
          <p:cNvCxnSpPr>
            <a:stCxn id="57" idx="5"/>
            <a:endCxn id="64" idx="0"/>
          </p:cNvCxnSpPr>
          <p:nvPr/>
        </p:nvCxnSpPr>
        <p:spPr>
          <a:xfrm rot="16200000" flipH="1">
            <a:off x="5049968" y="2232771"/>
            <a:ext cx="521353" cy="2450385"/>
          </a:xfrm>
          <a:prstGeom prst="curvedConnector3">
            <a:avLst>
              <a:gd name="adj1" fmla="val 50000"/>
            </a:avLst>
          </a:prstGeom>
          <a:ln>
            <a:solidFill>
              <a:srgbClr val="FF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grpSp>
        <p:nvGrpSpPr>
          <p:cNvPr id="12" name="Group 62"/>
          <p:cNvGrpSpPr/>
          <p:nvPr/>
        </p:nvGrpSpPr>
        <p:grpSpPr>
          <a:xfrm>
            <a:off x="5892179" y="3718641"/>
            <a:ext cx="1287316" cy="627206"/>
            <a:chOff x="4260307" y="3583705"/>
            <a:chExt cx="1287316" cy="627206"/>
          </a:xfrm>
        </p:grpSpPr>
        <p:sp>
          <p:nvSpPr>
            <p:cNvPr id="64" name="Rounded Rectangle 63"/>
            <p:cNvSpPr/>
            <p:nvPr/>
          </p:nvSpPr>
          <p:spPr>
            <a:xfrm>
              <a:off x="4260307" y="3583705"/>
              <a:ext cx="1287316" cy="627206"/>
            </a:xfrm>
            <a:prstGeom prst="roundRect">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65" name="Delay 299"/>
            <p:cNvSpPr/>
            <p:nvPr/>
          </p:nvSpPr>
          <p:spPr>
            <a:xfrm>
              <a:off x="4459080" y="3907299"/>
              <a:ext cx="211416" cy="163285"/>
            </a:xfrm>
            <a:prstGeom prst="flowChartDela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66" name="Delay 300"/>
            <p:cNvSpPr/>
            <p:nvPr/>
          </p:nvSpPr>
          <p:spPr>
            <a:xfrm>
              <a:off x="4810581" y="3661517"/>
              <a:ext cx="211416" cy="163285"/>
            </a:xfrm>
            <a:prstGeom prst="flowChartDela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67" name="Delay 301"/>
            <p:cNvSpPr/>
            <p:nvPr/>
          </p:nvSpPr>
          <p:spPr>
            <a:xfrm>
              <a:off x="4827236" y="3907299"/>
              <a:ext cx="211416" cy="163285"/>
            </a:xfrm>
            <a:prstGeom prst="flowChartDela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68" name="Straight Connector 67"/>
            <p:cNvCxnSpPr>
              <a:stCxn id="65" idx="3"/>
              <a:endCxn id="67" idx="1"/>
            </p:cNvCxnSpPr>
            <p:nvPr/>
          </p:nvCxnSpPr>
          <p:spPr>
            <a:xfrm>
              <a:off x="4670496" y="3988942"/>
              <a:ext cx="15674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5" idx="3"/>
              <a:endCxn id="66" idx="1"/>
            </p:cNvCxnSpPr>
            <p:nvPr/>
          </p:nvCxnSpPr>
          <p:spPr>
            <a:xfrm flipV="1">
              <a:off x="4670496" y="3743160"/>
              <a:ext cx="140085" cy="2457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Delay 309"/>
            <p:cNvSpPr/>
            <p:nvPr/>
          </p:nvSpPr>
          <p:spPr>
            <a:xfrm>
              <a:off x="5169583" y="3897308"/>
              <a:ext cx="211416" cy="163285"/>
            </a:xfrm>
            <a:prstGeom prst="flowChartDelay">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71" name="Straight Connector 70"/>
            <p:cNvCxnSpPr>
              <a:stCxn id="67" idx="3"/>
              <a:endCxn id="70" idx="1"/>
            </p:cNvCxnSpPr>
            <p:nvPr/>
          </p:nvCxnSpPr>
          <p:spPr>
            <a:xfrm flipV="1">
              <a:off x="5038652" y="3978951"/>
              <a:ext cx="130931" cy="99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70" idx="1"/>
              <a:endCxn id="66" idx="3"/>
            </p:cNvCxnSpPr>
            <p:nvPr/>
          </p:nvCxnSpPr>
          <p:spPr>
            <a:xfrm flipH="1" flipV="1">
              <a:off x="5021997" y="3743160"/>
              <a:ext cx="147586" cy="2357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73" name="Curved Connector 72"/>
          <p:cNvCxnSpPr>
            <a:stCxn id="64" idx="2"/>
          </p:cNvCxnSpPr>
          <p:nvPr/>
        </p:nvCxnSpPr>
        <p:spPr>
          <a:xfrm rot="16200000" flipH="1">
            <a:off x="6224100" y="4657584"/>
            <a:ext cx="702261" cy="78786"/>
          </a:xfrm>
          <a:prstGeom prst="curvedConnector3">
            <a:avLst>
              <a:gd name="adj1" fmla="val 50000"/>
            </a:avLst>
          </a:prstGeom>
          <a:ln>
            <a:solidFill>
              <a:srgbClr val="FF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grpSp>
        <p:nvGrpSpPr>
          <p:cNvPr id="13" name="Group 73"/>
          <p:cNvGrpSpPr/>
          <p:nvPr/>
        </p:nvGrpSpPr>
        <p:grpSpPr>
          <a:xfrm>
            <a:off x="6397927" y="2770409"/>
            <a:ext cx="1287316" cy="627206"/>
            <a:chOff x="4313249" y="3328312"/>
            <a:chExt cx="1287316" cy="627206"/>
          </a:xfrm>
        </p:grpSpPr>
        <p:sp>
          <p:nvSpPr>
            <p:cNvPr id="75" name="Rounded Rectangle 74"/>
            <p:cNvSpPr/>
            <p:nvPr/>
          </p:nvSpPr>
          <p:spPr>
            <a:xfrm>
              <a:off x="4313249" y="3328312"/>
              <a:ext cx="1287316" cy="627206"/>
            </a:xfrm>
            <a:prstGeom prst="roundRect">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76" name="Delay 337"/>
            <p:cNvSpPr/>
            <p:nvPr/>
          </p:nvSpPr>
          <p:spPr>
            <a:xfrm>
              <a:off x="4518374" y="3553767"/>
              <a:ext cx="211416" cy="163285"/>
            </a:xfrm>
            <a:prstGeom prst="flowChartDelay">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77" name="Delay 338"/>
            <p:cNvSpPr/>
            <p:nvPr/>
          </p:nvSpPr>
          <p:spPr>
            <a:xfrm>
              <a:off x="4841319" y="3553767"/>
              <a:ext cx="211416" cy="163285"/>
            </a:xfrm>
            <a:prstGeom prst="flowChartDelay">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78" name="Straight Connector 77"/>
            <p:cNvCxnSpPr/>
            <p:nvPr/>
          </p:nvCxnSpPr>
          <p:spPr>
            <a:xfrm>
              <a:off x="4729790" y="3635409"/>
              <a:ext cx="13468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9" name="Delay 342"/>
            <p:cNvSpPr/>
            <p:nvPr/>
          </p:nvSpPr>
          <p:spPr>
            <a:xfrm>
              <a:off x="5164265" y="3553767"/>
              <a:ext cx="211416" cy="163285"/>
            </a:xfrm>
            <a:prstGeom prst="flowChartDelay">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80" name="Straight Connector 79"/>
            <p:cNvCxnSpPr/>
            <p:nvPr/>
          </p:nvCxnSpPr>
          <p:spPr>
            <a:xfrm flipH="1">
              <a:off x="5075893" y="3635409"/>
              <a:ext cx="8837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1" name="Oval 80"/>
          <p:cNvSpPr/>
          <p:nvPr/>
        </p:nvSpPr>
        <p:spPr>
          <a:xfrm>
            <a:off x="4178274" y="2577620"/>
            <a:ext cx="1421561" cy="534980"/>
          </a:xfrm>
          <a:prstGeom prst="ellipse">
            <a:avLst/>
          </a:prstGeom>
          <a:solidFill>
            <a:srgbClr val="008000">
              <a:alpha val="38000"/>
            </a:srgbClr>
          </a:solidFill>
          <a:ln>
            <a:solidFill>
              <a:srgbClr val="008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en-US">
              <a:solidFill>
                <a:prstClr val="black"/>
              </a:solidFill>
            </a:endParaRPr>
          </a:p>
        </p:txBody>
      </p:sp>
      <p:sp>
        <p:nvSpPr>
          <p:cNvPr id="82" name="Oval 81"/>
          <p:cNvSpPr/>
          <p:nvPr/>
        </p:nvSpPr>
        <p:spPr>
          <a:xfrm>
            <a:off x="6974629" y="4828138"/>
            <a:ext cx="633832" cy="1170720"/>
          </a:xfrm>
          <a:prstGeom prst="ellipse">
            <a:avLst/>
          </a:prstGeom>
          <a:solidFill>
            <a:srgbClr val="008000">
              <a:alpha val="38000"/>
            </a:srgbClr>
          </a:solidFill>
          <a:ln>
            <a:solidFill>
              <a:srgbClr val="008000"/>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en-US">
              <a:solidFill>
                <a:prstClr val="black"/>
              </a:solidFill>
            </a:endParaRPr>
          </a:p>
        </p:txBody>
      </p:sp>
      <p:cxnSp>
        <p:nvCxnSpPr>
          <p:cNvPr id="83" name="Curved Connector 82"/>
          <p:cNvCxnSpPr>
            <a:stCxn id="81" idx="6"/>
            <a:endCxn id="75" idx="1"/>
          </p:cNvCxnSpPr>
          <p:nvPr/>
        </p:nvCxnSpPr>
        <p:spPr>
          <a:xfrm>
            <a:off x="5599835" y="2845110"/>
            <a:ext cx="798092" cy="238902"/>
          </a:xfrm>
          <a:prstGeom prst="curvedConnector3">
            <a:avLst>
              <a:gd name="adj1" fmla="val 50000"/>
            </a:avLst>
          </a:prstGeom>
          <a:ln>
            <a:solidFill>
              <a:srgbClr val="008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84" name="Curved Connector 83"/>
          <p:cNvCxnSpPr>
            <a:stCxn id="75" idx="2"/>
            <a:endCxn id="82" idx="0"/>
          </p:cNvCxnSpPr>
          <p:nvPr/>
        </p:nvCxnSpPr>
        <p:spPr>
          <a:xfrm rot="16200000" flipH="1">
            <a:off x="6451304" y="3987896"/>
            <a:ext cx="1430523" cy="249960"/>
          </a:xfrm>
          <a:prstGeom prst="curvedConnector3">
            <a:avLst>
              <a:gd name="adj1" fmla="val 50000"/>
            </a:avLst>
          </a:prstGeom>
          <a:ln>
            <a:solidFill>
              <a:srgbClr val="008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85" name="Rectangle 84"/>
          <p:cNvSpPr/>
          <p:nvPr/>
        </p:nvSpPr>
        <p:spPr bwMode="auto">
          <a:xfrm>
            <a:off x="5805720" y="1412429"/>
            <a:ext cx="882517" cy="3476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000" b="1" dirty="0" smtClean="0">
                <a:solidFill>
                  <a:prstClr val="black"/>
                </a:solidFill>
                <a:cs typeface="Arial" pitchFamily="34" charset="0"/>
              </a:rPr>
              <a:t>Provisioning</a:t>
            </a:r>
            <a:endParaRPr lang="en-US" sz="1000" b="1" dirty="0">
              <a:solidFill>
                <a:prstClr val="black"/>
              </a:solidFill>
              <a:cs typeface="Arial" pitchFamily="34" charset="0"/>
            </a:endParaRPr>
          </a:p>
        </p:txBody>
      </p:sp>
      <p:sp>
        <p:nvSpPr>
          <p:cNvPr id="86" name="Rectangle 85"/>
          <p:cNvSpPr/>
          <p:nvPr/>
        </p:nvSpPr>
        <p:spPr bwMode="auto">
          <a:xfrm>
            <a:off x="6761492" y="1818934"/>
            <a:ext cx="882517" cy="3476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000" b="1" dirty="0" smtClean="0">
                <a:solidFill>
                  <a:prstClr val="black"/>
                </a:solidFill>
                <a:cs typeface="Arial" pitchFamily="34" charset="0"/>
              </a:rPr>
              <a:t>State</a:t>
            </a:r>
            <a:endParaRPr lang="en-US" sz="1000" b="1" dirty="0">
              <a:solidFill>
                <a:prstClr val="black"/>
              </a:solidFill>
              <a:cs typeface="Arial" pitchFamily="34" charset="0"/>
            </a:endParaRPr>
          </a:p>
        </p:txBody>
      </p:sp>
      <p:sp>
        <p:nvSpPr>
          <p:cNvPr id="87" name="Rectangle 86"/>
          <p:cNvSpPr/>
          <p:nvPr/>
        </p:nvSpPr>
        <p:spPr bwMode="auto">
          <a:xfrm>
            <a:off x="5805720" y="1820691"/>
            <a:ext cx="882517" cy="3476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000" b="1" dirty="0" smtClean="0">
                <a:solidFill>
                  <a:prstClr val="black"/>
                </a:solidFill>
                <a:cs typeface="Arial" pitchFamily="34" charset="0"/>
              </a:rPr>
              <a:t>Tasking</a:t>
            </a:r>
            <a:endParaRPr lang="en-US" sz="1000" b="1" dirty="0">
              <a:solidFill>
                <a:prstClr val="black"/>
              </a:solidFill>
              <a:cs typeface="Arial" pitchFamily="34" charset="0"/>
            </a:endParaRPr>
          </a:p>
        </p:txBody>
      </p:sp>
      <p:sp>
        <p:nvSpPr>
          <p:cNvPr id="88" name="Rectangle 87"/>
          <p:cNvSpPr/>
          <p:nvPr/>
        </p:nvSpPr>
        <p:spPr bwMode="auto">
          <a:xfrm>
            <a:off x="6756417" y="1412429"/>
            <a:ext cx="882517" cy="3476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000" b="1" dirty="0" smtClean="0">
                <a:solidFill>
                  <a:prstClr val="black"/>
                </a:solidFill>
                <a:cs typeface="Arial" pitchFamily="34" charset="0"/>
              </a:rPr>
              <a:t>Orchestration</a:t>
            </a:r>
            <a:endParaRPr lang="en-US" sz="1000" b="1" dirty="0">
              <a:solidFill>
                <a:prstClr val="black"/>
              </a:solidFill>
              <a:cs typeface="Arial" pitchFamily="34" charset="0"/>
            </a:endParaRPr>
          </a:p>
        </p:txBody>
      </p:sp>
      <p:sp>
        <p:nvSpPr>
          <p:cNvPr id="89" name="Rectangle 88"/>
          <p:cNvSpPr/>
          <p:nvPr/>
        </p:nvSpPr>
        <p:spPr bwMode="auto">
          <a:xfrm>
            <a:off x="5805720" y="2246495"/>
            <a:ext cx="882517" cy="3476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000" b="1" dirty="0" smtClean="0">
                <a:solidFill>
                  <a:prstClr val="black"/>
                </a:solidFill>
                <a:cs typeface="Arial" pitchFamily="34" charset="0"/>
              </a:rPr>
              <a:t>Security</a:t>
            </a:r>
            <a:endParaRPr lang="en-US" sz="1000" b="1" dirty="0">
              <a:solidFill>
                <a:prstClr val="black"/>
              </a:solidFill>
              <a:cs typeface="Arial" pitchFamily="34" charset="0"/>
            </a:endParaRPr>
          </a:p>
        </p:txBody>
      </p:sp>
      <p:sp>
        <p:nvSpPr>
          <p:cNvPr id="90" name="Rectangle 89"/>
          <p:cNvSpPr/>
          <p:nvPr/>
        </p:nvSpPr>
        <p:spPr bwMode="auto">
          <a:xfrm>
            <a:off x="6756417" y="2246495"/>
            <a:ext cx="882517" cy="3476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sz="1000" b="1" dirty="0" smtClean="0">
                <a:solidFill>
                  <a:prstClr val="black"/>
                </a:solidFill>
                <a:cs typeface="Arial" pitchFamily="34" charset="0"/>
              </a:rPr>
              <a:t>Provenance</a:t>
            </a:r>
            <a:endParaRPr lang="en-US" sz="1000" b="1" dirty="0">
              <a:solidFill>
                <a:prstClr val="black"/>
              </a:solidFill>
              <a:cs typeface="Arial" pitchFamily="34" charset="0"/>
            </a:endParaRPr>
          </a:p>
        </p:txBody>
      </p:sp>
      <p:sp>
        <p:nvSpPr>
          <p:cNvPr id="91" name="Rectangle 90"/>
          <p:cNvSpPr/>
          <p:nvPr/>
        </p:nvSpPr>
        <p:spPr>
          <a:xfrm>
            <a:off x="5768604" y="4470673"/>
            <a:ext cx="1800493" cy="307777"/>
          </a:xfrm>
          <a:prstGeom prst="rect">
            <a:avLst/>
          </a:prstGeom>
        </p:spPr>
        <p:txBody>
          <a:bodyPr wrap="none">
            <a:spAutoFit/>
          </a:bodyPr>
          <a:lstStyle/>
          <a:p>
            <a:pPr algn="ctr" fontAlgn="auto">
              <a:spcBef>
                <a:spcPts val="0"/>
              </a:spcBef>
              <a:spcAft>
                <a:spcPts val="0"/>
              </a:spcAft>
              <a:defRPr/>
            </a:pPr>
            <a:r>
              <a:rPr lang="en-US" sz="1400" b="1" dirty="0" smtClean="0">
                <a:solidFill>
                  <a:prstClr val="black"/>
                </a:solidFill>
                <a:latin typeface="Calibri"/>
                <a:cs typeface="Arial" pitchFamily="34" charset="0"/>
              </a:rPr>
              <a:t>Application Instances</a:t>
            </a:r>
            <a:endParaRPr lang="en-US" sz="1400" b="1" dirty="0">
              <a:solidFill>
                <a:prstClr val="black"/>
              </a:solidFill>
              <a:latin typeface="Calibri"/>
              <a:cs typeface="Arial" pitchFamily="34" charset="0"/>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92023" y="6477000"/>
            <a:ext cx="2618212" cy="304801"/>
          </a:xfrm>
          <a:prstGeom prst="rect">
            <a:avLst/>
          </a:prstGeom>
        </p:spPr>
      </p:pic>
    </p:spTree>
    <p:extLst>
      <p:ext uri="{BB962C8B-B14F-4D97-AF65-F5344CB8AC3E}">
        <p14:creationId xmlns:p14="http://schemas.microsoft.com/office/powerpoint/2010/main" val="31445340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emc comprehensive slid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76200"/>
            <a:ext cx="7749440" cy="5715000"/>
          </a:xfrm>
          <a:prstGeom prst="rect">
            <a:avLst/>
          </a:prstGeom>
          <a:effectLst/>
        </p:spPr>
      </p:pic>
      <p:sp>
        <p:nvSpPr>
          <p:cNvPr id="7" name="Rectangle 6"/>
          <p:cNvSpPr/>
          <p:nvPr/>
        </p:nvSpPr>
        <p:spPr>
          <a:xfrm>
            <a:off x="685799" y="76199"/>
            <a:ext cx="7749441" cy="5053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Smart Manufacturing’s Commitment to a Comprehensive Approach</a:t>
            </a:r>
            <a:endParaRPr lang="en-US" sz="2000" b="1" dirty="0"/>
          </a:p>
        </p:txBody>
      </p:sp>
    </p:spTree>
    <p:extLst>
      <p:ext uri="{BB962C8B-B14F-4D97-AF65-F5344CB8AC3E}">
        <p14:creationId xmlns:p14="http://schemas.microsoft.com/office/powerpoint/2010/main" val="29334931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rrowheads="1"/>
          </p:cNvSpPr>
          <p:nvPr/>
        </p:nvSpPr>
        <p:spPr bwMode="auto">
          <a:xfrm>
            <a:off x="6616700" y="998537"/>
            <a:ext cx="1824038" cy="1354138"/>
          </a:xfrm>
          <a:prstGeom prst="rect">
            <a:avLst/>
          </a:prstGeom>
          <a:gradFill rotWithShape="1">
            <a:gsLst>
              <a:gs pos="0">
                <a:srgbClr val="E9E9F7"/>
              </a:gs>
              <a:gs pos="64999">
                <a:srgbClr val="C5C5E9"/>
              </a:gs>
              <a:gs pos="100000">
                <a:srgbClr val="ACACE1"/>
              </a:gs>
            </a:gsLst>
            <a:lin ang="5400000" scaled="1"/>
          </a:gradFill>
          <a:ln w="9525">
            <a:solidFill>
              <a:srgbClr val="292989"/>
            </a:solidFill>
            <a:miter lim="800000"/>
            <a:headEnd/>
            <a:tailEnd/>
          </a:ln>
          <a:effectLst>
            <a:outerShdw dist="20000" dir="5400000" rotWithShape="0">
              <a:srgbClr val="000000">
                <a:alpha val="37999"/>
              </a:srgbClr>
            </a:outerShdw>
          </a:effectLst>
        </p:spPr>
        <p:txBody>
          <a:bodyPr>
            <a:spAutoFit/>
          </a:bodyPr>
          <a:lstStyle/>
          <a:p>
            <a:pPr algn="ctr" fontAlgn="auto">
              <a:spcBef>
                <a:spcPts val="0"/>
              </a:spcBef>
              <a:spcAft>
                <a:spcPts val="0"/>
              </a:spcAft>
              <a:defRPr/>
            </a:pPr>
            <a:r>
              <a:rPr lang="en-US" b="1" dirty="0">
                <a:solidFill>
                  <a:srgbClr val="000000"/>
                </a:solidFill>
                <a:latin typeface="Calibri"/>
              </a:rPr>
              <a:t>SMEs</a:t>
            </a:r>
          </a:p>
          <a:p>
            <a:pPr algn="ctr" fontAlgn="auto">
              <a:spcBef>
                <a:spcPts val="0"/>
              </a:spcBef>
              <a:spcAft>
                <a:spcPts val="0"/>
              </a:spcAft>
              <a:defRPr/>
            </a:pPr>
            <a:r>
              <a:rPr lang="en-US" b="1" dirty="0">
                <a:solidFill>
                  <a:srgbClr val="000000"/>
                </a:solidFill>
                <a:latin typeface="Calibri"/>
              </a:rPr>
              <a:t>Small &amp; Medium Enterprises</a:t>
            </a:r>
          </a:p>
          <a:p>
            <a:pPr algn="ctr" fontAlgn="auto">
              <a:spcBef>
                <a:spcPts val="0"/>
              </a:spcBef>
              <a:spcAft>
                <a:spcPts val="0"/>
              </a:spcAft>
              <a:defRPr/>
            </a:pPr>
            <a:r>
              <a:rPr lang="en-US" sz="1400" b="1" i="1" dirty="0">
                <a:solidFill>
                  <a:srgbClr val="000000"/>
                </a:solidFill>
                <a:latin typeface="Calibri"/>
              </a:rPr>
              <a:t>Manufacturing Consortia</a:t>
            </a:r>
          </a:p>
        </p:txBody>
      </p:sp>
      <p:sp>
        <p:nvSpPr>
          <p:cNvPr id="9" name="TextBox 8"/>
          <p:cNvSpPr txBox="1">
            <a:spLocks noChangeArrowheads="1"/>
          </p:cNvSpPr>
          <p:nvPr/>
        </p:nvSpPr>
        <p:spPr bwMode="auto">
          <a:xfrm>
            <a:off x="6591300" y="4270375"/>
            <a:ext cx="2016125" cy="1138773"/>
          </a:xfrm>
          <a:prstGeom prst="rect">
            <a:avLst/>
          </a:prstGeom>
          <a:gradFill rotWithShape="1">
            <a:gsLst>
              <a:gs pos="0">
                <a:srgbClr val="E8E8FA"/>
              </a:gs>
              <a:gs pos="64999">
                <a:srgbClr val="C3C3EF"/>
              </a:gs>
              <a:gs pos="100000">
                <a:srgbClr val="A8A8EA"/>
              </a:gs>
            </a:gsLst>
            <a:lin ang="5400000" scaled="1"/>
          </a:gradFill>
          <a:ln w="9525">
            <a:solidFill>
              <a:srgbClr val="2F2F98"/>
            </a:solidFill>
            <a:miter lim="800000"/>
            <a:headEnd/>
            <a:tailEnd/>
          </a:ln>
          <a:effectLst>
            <a:outerShdw dist="20000" dir="5400000" rotWithShape="0">
              <a:srgbClr val="000000">
                <a:alpha val="37999"/>
              </a:srgbClr>
            </a:outerShdw>
          </a:effectLst>
        </p:spPr>
        <p:txBody>
          <a:bodyPr>
            <a:spAutoFit/>
          </a:bodyPr>
          <a:lstStyle/>
          <a:p>
            <a:pPr algn="ctr" fontAlgn="auto">
              <a:spcBef>
                <a:spcPts val="0"/>
              </a:spcBef>
              <a:spcAft>
                <a:spcPts val="0"/>
              </a:spcAft>
              <a:defRPr/>
            </a:pPr>
            <a:r>
              <a:rPr lang="en-US" b="1" dirty="0" smtClean="0">
                <a:solidFill>
                  <a:srgbClr val="000000"/>
                </a:solidFill>
                <a:latin typeface="Calibri"/>
              </a:rPr>
              <a:t>Modeling &amp; Interoperability Protocols</a:t>
            </a:r>
            <a:endParaRPr lang="en-US" b="1" dirty="0">
              <a:solidFill>
                <a:srgbClr val="000000"/>
              </a:solidFill>
              <a:latin typeface="Calibri"/>
            </a:endParaRPr>
          </a:p>
          <a:p>
            <a:pPr algn="ctr" fontAlgn="auto">
              <a:spcBef>
                <a:spcPts val="0"/>
              </a:spcBef>
              <a:spcAft>
                <a:spcPts val="0"/>
              </a:spcAft>
              <a:defRPr/>
            </a:pPr>
            <a:r>
              <a:rPr lang="en-US" sz="1400" b="1" i="1" dirty="0">
                <a:solidFill>
                  <a:srgbClr val="000000"/>
                </a:solidFill>
                <a:latin typeface="Calibri"/>
              </a:rPr>
              <a:t>IT Providers</a:t>
            </a:r>
          </a:p>
        </p:txBody>
      </p:sp>
      <p:grpSp>
        <p:nvGrpSpPr>
          <p:cNvPr id="10" name="Group 139"/>
          <p:cNvGrpSpPr>
            <a:grpSpLocks/>
          </p:cNvGrpSpPr>
          <p:nvPr/>
        </p:nvGrpSpPr>
        <p:grpSpPr bwMode="auto">
          <a:xfrm>
            <a:off x="184150" y="4168481"/>
            <a:ext cx="3048000" cy="1377950"/>
            <a:chOff x="5491269" y="1371600"/>
            <a:chExt cx="3048000" cy="1376593"/>
          </a:xfrm>
        </p:grpSpPr>
        <p:sp>
          <p:nvSpPr>
            <p:cNvPr id="11" name="Rectangle 10"/>
            <p:cNvSpPr>
              <a:spLocks noChangeArrowheads="1"/>
            </p:cNvSpPr>
            <p:nvPr/>
          </p:nvSpPr>
          <p:spPr bwMode="auto">
            <a:xfrm>
              <a:off x="6019907" y="1400147"/>
              <a:ext cx="1905000" cy="1348046"/>
            </a:xfrm>
            <a:prstGeom prst="rect">
              <a:avLst/>
            </a:prstGeom>
            <a:gradFill rotWithShape="1">
              <a:gsLst>
                <a:gs pos="0">
                  <a:srgbClr val="E8E8FA"/>
                </a:gs>
                <a:gs pos="64999">
                  <a:srgbClr val="C3C3EF"/>
                </a:gs>
                <a:gs pos="100000">
                  <a:srgbClr val="A8A8EA"/>
                </a:gs>
              </a:gsLst>
              <a:lin ang="5400000" scaled="1"/>
            </a:gradFill>
            <a:ln w="9525">
              <a:solidFill>
                <a:srgbClr val="2F2F98"/>
              </a:solidFill>
              <a:miter lim="800000"/>
              <a:headEnd/>
              <a:tailEnd/>
            </a:ln>
            <a:effectLst>
              <a:outerShdw dist="20000" dir="5400000" rotWithShape="0">
                <a:srgbClr val="000000">
                  <a:alpha val="37999"/>
                </a:srgbClr>
              </a:outerShdw>
            </a:effectLst>
          </p:spPr>
          <p:txBody>
            <a:bodyPr anchor="ctr"/>
            <a:lstStyle/>
            <a:p>
              <a:pPr algn="ctr" fontAlgn="auto">
                <a:spcBef>
                  <a:spcPts val="0"/>
                </a:spcBef>
                <a:spcAft>
                  <a:spcPts val="0"/>
                </a:spcAft>
                <a:defRPr/>
              </a:pPr>
              <a:endParaRPr lang="en-US" sz="1400" b="1" dirty="0">
                <a:solidFill>
                  <a:srgbClr val="000000"/>
                </a:solidFill>
                <a:latin typeface="Calibri"/>
              </a:endParaRPr>
            </a:p>
          </p:txBody>
        </p:sp>
        <p:sp>
          <p:nvSpPr>
            <p:cNvPr id="12" name="TextBox 87"/>
            <p:cNvSpPr txBox="1">
              <a:spLocks noChangeArrowheads="1"/>
            </p:cNvSpPr>
            <p:nvPr/>
          </p:nvSpPr>
          <p:spPr bwMode="auto">
            <a:xfrm>
              <a:off x="5491269" y="1371600"/>
              <a:ext cx="3048000" cy="1352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auto">
                <a:spcBef>
                  <a:spcPts val="0"/>
                </a:spcBef>
                <a:spcAft>
                  <a:spcPts val="0"/>
                </a:spcAft>
              </a:pPr>
              <a:r>
                <a:rPr lang="en-US" sz="1800" b="1" dirty="0">
                  <a:solidFill>
                    <a:srgbClr val="000000"/>
                  </a:solidFill>
                  <a:latin typeface="Calibri" charset="0"/>
                </a:rPr>
                <a:t>Key </a:t>
              </a:r>
            </a:p>
            <a:p>
              <a:pPr algn="ctr" fontAlgn="auto">
                <a:spcBef>
                  <a:spcPts val="0"/>
                </a:spcBef>
                <a:spcAft>
                  <a:spcPts val="0"/>
                </a:spcAft>
              </a:pPr>
              <a:r>
                <a:rPr lang="en-US" sz="1800" b="1" dirty="0">
                  <a:solidFill>
                    <a:srgbClr val="000000"/>
                  </a:solidFill>
                  <a:latin typeface="Calibri" charset="0"/>
                </a:rPr>
                <a:t>Development </a:t>
              </a:r>
            </a:p>
            <a:p>
              <a:pPr algn="ctr" fontAlgn="auto">
                <a:spcBef>
                  <a:spcPts val="0"/>
                </a:spcBef>
                <a:spcAft>
                  <a:spcPts val="0"/>
                </a:spcAft>
              </a:pPr>
              <a:r>
                <a:rPr lang="en-US" sz="1800" b="1" dirty="0">
                  <a:solidFill>
                    <a:srgbClr val="000000"/>
                  </a:solidFill>
                  <a:latin typeface="Calibri" charset="0"/>
                </a:rPr>
                <a:t>Resources</a:t>
              </a:r>
            </a:p>
            <a:p>
              <a:pPr algn="ctr" fontAlgn="auto">
                <a:spcBef>
                  <a:spcPts val="0"/>
                </a:spcBef>
                <a:spcAft>
                  <a:spcPts val="0"/>
                </a:spcAft>
              </a:pPr>
              <a:r>
                <a:rPr lang="en-US" sz="1400" b="1" i="1" dirty="0">
                  <a:solidFill>
                    <a:srgbClr val="000000"/>
                  </a:solidFill>
                  <a:latin typeface="Calibri" charset="0"/>
                </a:rPr>
                <a:t>Universities, SME’s </a:t>
              </a:r>
            </a:p>
            <a:p>
              <a:pPr algn="ctr" fontAlgn="auto">
                <a:spcBef>
                  <a:spcPts val="0"/>
                </a:spcBef>
                <a:spcAft>
                  <a:spcPts val="0"/>
                </a:spcAft>
              </a:pPr>
              <a:r>
                <a:rPr lang="en-US" sz="1400" b="1" i="1" dirty="0">
                  <a:solidFill>
                    <a:srgbClr val="000000"/>
                  </a:solidFill>
                  <a:latin typeface="Calibri" charset="0"/>
                </a:rPr>
                <a:t>Manufacturers, Labs</a:t>
              </a:r>
            </a:p>
          </p:txBody>
        </p:sp>
      </p:grpSp>
      <p:sp>
        <p:nvSpPr>
          <p:cNvPr id="13" name="Rectangle 12"/>
          <p:cNvSpPr>
            <a:spLocks noChangeArrowheads="1"/>
          </p:cNvSpPr>
          <p:nvPr/>
        </p:nvSpPr>
        <p:spPr bwMode="auto">
          <a:xfrm>
            <a:off x="685800" y="990600"/>
            <a:ext cx="1905000" cy="1423987"/>
          </a:xfrm>
          <a:prstGeom prst="rect">
            <a:avLst/>
          </a:prstGeom>
          <a:gradFill rotWithShape="1">
            <a:gsLst>
              <a:gs pos="0">
                <a:srgbClr val="E8E8FA"/>
              </a:gs>
              <a:gs pos="64999">
                <a:srgbClr val="C3C3EF"/>
              </a:gs>
              <a:gs pos="100000">
                <a:srgbClr val="A8A8EA"/>
              </a:gs>
            </a:gsLst>
            <a:lin ang="5400000" scaled="1"/>
          </a:gradFill>
          <a:ln w="9525">
            <a:solidFill>
              <a:srgbClr val="2F2F98"/>
            </a:solidFill>
            <a:miter lim="800000"/>
            <a:headEnd/>
            <a:tailEnd/>
          </a:ln>
          <a:effectLst>
            <a:outerShdw dist="20000" dir="5400000" rotWithShape="0">
              <a:srgbClr val="000000">
                <a:alpha val="37999"/>
              </a:srgbClr>
            </a:outerShdw>
          </a:effectLst>
        </p:spPr>
        <p:txBody>
          <a:bodyPr anchor="ctr"/>
          <a:lstStyle/>
          <a:p>
            <a:pPr algn="ctr" fontAlgn="auto">
              <a:spcBef>
                <a:spcPts val="0"/>
              </a:spcBef>
              <a:spcAft>
                <a:spcPts val="0"/>
              </a:spcAft>
              <a:defRPr/>
            </a:pPr>
            <a:r>
              <a:rPr lang="en-US" sz="1400" b="1" i="1" dirty="0">
                <a:solidFill>
                  <a:srgbClr val="000000"/>
                </a:solidFill>
                <a:latin typeface="Calibri"/>
              </a:rPr>
              <a:t>SMLC Industry-Driven </a:t>
            </a:r>
          </a:p>
          <a:p>
            <a:pPr algn="ctr" fontAlgn="auto">
              <a:spcBef>
                <a:spcPts val="0"/>
              </a:spcBef>
              <a:spcAft>
                <a:spcPts val="0"/>
              </a:spcAft>
              <a:defRPr/>
            </a:pPr>
            <a:r>
              <a:rPr lang="en-US" b="1" dirty="0">
                <a:solidFill>
                  <a:srgbClr val="000000"/>
                </a:solidFill>
                <a:latin typeface="Calibri"/>
              </a:rPr>
              <a:t>Integrated Performance Metrics</a:t>
            </a:r>
          </a:p>
          <a:p>
            <a:pPr algn="ctr" fontAlgn="auto">
              <a:spcBef>
                <a:spcPts val="0"/>
              </a:spcBef>
              <a:spcAft>
                <a:spcPts val="0"/>
              </a:spcAft>
              <a:defRPr/>
            </a:pPr>
            <a:r>
              <a:rPr lang="en-US" sz="1400" b="1" i="1" dirty="0">
                <a:solidFill>
                  <a:srgbClr val="000000"/>
                </a:solidFill>
                <a:latin typeface="Calibri"/>
              </a:rPr>
              <a:t>Micro, </a:t>
            </a:r>
            <a:r>
              <a:rPr lang="en-US" sz="1400" b="1" i="1" dirty="0" err="1">
                <a:solidFill>
                  <a:srgbClr val="000000"/>
                </a:solidFill>
                <a:latin typeface="Calibri"/>
              </a:rPr>
              <a:t>Meso</a:t>
            </a:r>
            <a:r>
              <a:rPr lang="en-US" sz="1400" b="1" i="1" dirty="0">
                <a:solidFill>
                  <a:srgbClr val="000000"/>
                </a:solidFill>
                <a:latin typeface="Calibri"/>
              </a:rPr>
              <a:t>, Macro</a:t>
            </a:r>
          </a:p>
        </p:txBody>
      </p:sp>
      <p:sp>
        <p:nvSpPr>
          <p:cNvPr id="14" name="Left-Right Arrow 13"/>
          <p:cNvSpPr/>
          <p:nvPr/>
        </p:nvSpPr>
        <p:spPr>
          <a:xfrm rot="19132062">
            <a:off x="1947863" y="2846387"/>
            <a:ext cx="5316537" cy="665163"/>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5" name="Left-Right Arrow 14"/>
          <p:cNvSpPr/>
          <p:nvPr/>
        </p:nvSpPr>
        <p:spPr>
          <a:xfrm rot="2271950">
            <a:off x="2030413" y="2959100"/>
            <a:ext cx="5137150" cy="663575"/>
          </a:xfrm>
          <a:prstGeom prst="leftRightArrow">
            <a:avLst>
              <a:gd name="adj1" fmla="val 50000"/>
              <a:gd name="adj2" fmla="val 619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16" name="Straight Connector 57"/>
          <p:cNvCxnSpPr/>
          <p:nvPr/>
        </p:nvCxnSpPr>
        <p:spPr>
          <a:xfrm rot="5400000" flipH="1" flipV="1">
            <a:off x="7467600" y="132873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AutoShape 81" descr="9k="/>
          <p:cNvSpPr>
            <a:spLocks noChangeAspect="1" noChangeArrowheads="1"/>
          </p:cNvSpPr>
          <p:nvPr/>
        </p:nvSpPr>
        <p:spPr bwMode="auto">
          <a:xfrm>
            <a:off x="144463" y="46038"/>
            <a:ext cx="304800" cy="304800"/>
          </a:xfrm>
          <a:prstGeom prst="rect">
            <a:avLst/>
          </a:prstGeom>
          <a:noFill/>
        </p:spPr>
        <p:txBody>
          <a:bodyPr/>
          <a:lstStyle/>
          <a:p>
            <a:pPr fontAlgn="auto">
              <a:spcBef>
                <a:spcPts val="0"/>
              </a:spcBef>
              <a:spcAft>
                <a:spcPts val="0"/>
              </a:spcAft>
              <a:defRPr/>
            </a:pPr>
            <a:endParaRPr lang="en-US" dirty="0">
              <a:solidFill>
                <a:prstClr val="black"/>
              </a:solidFill>
              <a:latin typeface="Calibri"/>
            </a:endParaRPr>
          </a:p>
        </p:txBody>
      </p:sp>
      <p:sp>
        <p:nvSpPr>
          <p:cNvPr id="18" name="TextBox 17"/>
          <p:cNvSpPr txBox="1"/>
          <p:nvPr/>
        </p:nvSpPr>
        <p:spPr>
          <a:xfrm>
            <a:off x="85725" y="190500"/>
            <a:ext cx="8947945" cy="584775"/>
          </a:xfrm>
          <a:prstGeom prst="rect">
            <a:avLst/>
          </a:prstGeom>
          <a:noFill/>
        </p:spPr>
        <p:txBody>
          <a:bodyPr wrap="square">
            <a:spAutoFit/>
          </a:bodyPr>
          <a:lstStyle/>
          <a:p>
            <a:pPr algn="ctr" fontAlgn="auto">
              <a:spcBef>
                <a:spcPts val="0"/>
              </a:spcBef>
              <a:spcAft>
                <a:spcPts val="0"/>
              </a:spcAft>
              <a:defRPr/>
            </a:pPr>
            <a:r>
              <a:rPr lang="en-US" sz="3200" i="1" dirty="0" smtClean="0">
                <a:solidFill>
                  <a:prstClr val="black"/>
                </a:solidFill>
                <a:latin typeface="Calibri"/>
              </a:rPr>
              <a:t>Industry-Academic-Government Collaboration Model</a:t>
            </a:r>
            <a:endParaRPr lang="en-US" sz="3200" i="1" dirty="0">
              <a:solidFill>
                <a:prstClr val="black"/>
              </a:solidFill>
              <a:latin typeface="Calibri"/>
            </a:endParaRPr>
          </a:p>
        </p:txBody>
      </p:sp>
      <p:sp>
        <p:nvSpPr>
          <p:cNvPr id="20" name="Rectangle 19"/>
          <p:cNvSpPr/>
          <p:nvPr/>
        </p:nvSpPr>
        <p:spPr>
          <a:xfrm>
            <a:off x="3866146" y="5548313"/>
            <a:ext cx="1752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smtClean="0">
                <a:solidFill>
                  <a:prstClr val="black"/>
                </a:solidFill>
              </a:rPr>
              <a:t>Marketplace</a:t>
            </a:r>
            <a:endParaRPr lang="en-US" b="1" dirty="0">
              <a:solidFill>
                <a:prstClr val="black"/>
              </a:solidFill>
            </a:endParaRPr>
          </a:p>
        </p:txBody>
      </p:sp>
      <p:sp>
        <p:nvSpPr>
          <p:cNvPr id="21" name="Right Arrow 20"/>
          <p:cNvSpPr/>
          <p:nvPr/>
        </p:nvSpPr>
        <p:spPr>
          <a:xfrm>
            <a:off x="184150" y="2369843"/>
            <a:ext cx="7539038" cy="1878013"/>
          </a:xfrm>
          <a:prstGeom prst="rightArrow">
            <a:avLst>
              <a:gd name="adj1" fmla="val 67734"/>
              <a:gd name="adj2" fmla="val 42294"/>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2" name="TextBox 21"/>
          <p:cNvSpPr txBox="1">
            <a:spLocks noChangeArrowheads="1"/>
          </p:cNvSpPr>
          <p:nvPr/>
        </p:nvSpPr>
        <p:spPr bwMode="auto">
          <a:xfrm>
            <a:off x="217487" y="2655593"/>
            <a:ext cx="2981325" cy="1200329"/>
          </a:xfrm>
          <a:prstGeom prst="rect">
            <a:avLst/>
          </a:prstGeom>
          <a:noFill/>
          <a:ln w="9525">
            <a:noFill/>
            <a:miter lim="800000"/>
            <a:headEnd/>
            <a:tailEnd/>
          </a:ln>
        </p:spPr>
        <p:txBody>
          <a:bodyPr>
            <a:spAutoFit/>
          </a:bodyPr>
          <a:lstStyle/>
          <a:p>
            <a:pPr fontAlgn="auto">
              <a:spcBef>
                <a:spcPts val="0"/>
              </a:spcBef>
              <a:spcAft>
                <a:spcPts val="0"/>
              </a:spcAft>
              <a:defRPr/>
            </a:pPr>
            <a:r>
              <a:rPr lang="en-US" b="1" dirty="0">
                <a:solidFill>
                  <a:srgbClr val="C00000"/>
                </a:solidFill>
                <a:latin typeface="Calibri"/>
              </a:rPr>
              <a:t>Real-time Data &amp; </a:t>
            </a:r>
            <a:endParaRPr lang="en-US" b="1" dirty="0" smtClean="0">
              <a:solidFill>
                <a:srgbClr val="C00000"/>
              </a:solidFill>
              <a:latin typeface="Calibri"/>
            </a:endParaRPr>
          </a:p>
          <a:p>
            <a:pPr fontAlgn="auto">
              <a:spcBef>
                <a:spcPts val="0"/>
              </a:spcBef>
              <a:spcAft>
                <a:spcPts val="0"/>
              </a:spcAft>
              <a:defRPr/>
            </a:pPr>
            <a:r>
              <a:rPr lang="en-US" b="1" dirty="0" smtClean="0">
                <a:solidFill>
                  <a:srgbClr val="C00000"/>
                </a:solidFill>
                <a:latin typeface="Calibri"/>
              </a:rPr>
              <a:t>Modeling </a:t>
            </a:r>
            <a:r>
              <a:rPr lang="en-US" b="1" dirty="0">
                <a:solidFill>
                  <a:srgbClr val="C00000"/>
                </a:solidFill>
                <a:latin typeface="Calibri"/>
              </a:rPr>
              <a:t>Workflow </a:t>
            </a:r>
          </a:p>
          <a:p>
            <a:pPr fontAlgn="auto">
              <a:spcBef>
                <a:spcPts val="0"/>
              </a:spcBef>
              <a:spcAft>
                <a:spcPts val="0"/>
              </a:spcAft>
              <a:defRPr/>
            </a:pPr>
            <a:r>
              <a:rPr lang="en-US" b="1" dirty="0" smtClean="0">
                <a:solidFill>
                  <a:srgbClr val="C00000"/>
                </a:solidFill>
                <a:latin typeface="Calibri"/>
              </a:rPr>
              <a:t>&amp; </a:t>
            </a:r>
            <a:r>
              <a:rPr lang="en-US" b="1" dirty="0">
                <a:solidFill>
                  <a:srgbClr val="C00000"/>
                </a:solidFill>
                <a:latin typeface="Calibri"/>
              </a:rPr>
              <a:t>Metric Toolkit/</a:t>
            </a:r>
          </a:p>
          <a:p>
            <a:pPr fontAlgn="auto">
              <a:spcBef>
                <a:spcPts val="0"/>
              </a:spcBef>
              <a:spcAft>
                <a:spcPts val="0"/>
              </a:spcAft>
              <a:defRPr/>
            </a:pPr>
            <a:r>
              <a:rPr lang="en-US" b="1" dirty="0">
                <a:solidFill>
                  <a:srgbClr val="C00000"/>
                </a:solidFill>
                <a:latin typeface="Calibri"/>
              </a:rPr>
              <a:t>App Development</a:t>
            </a:r>
          </a:p>
        </p:txBody>
      </p:sp>
      <p:sp>
        <p:nvSpPr>
          <p:cNvPr id="25" name="Oval 24"/>
          <p:cNvSpPr>
            <a:spLocks noChangeArrowheads="1"/>
          </p:cNvSpPr>
          <p:nvPr/>
        </p:nvSpPr>
        <p:spPr bwMode="auto">
          <a:xfrm>
            <a:off x="3432968" y="2577306"/>
            <a:ext cx="2544763" cy="1447800"/>
          </a:xfrm>
          <a:prstGeom prst="ellipse">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dist="20000" dir="5400000" rotWithShape="0">
              <a:srgbClr val="000000">
                <a:alpha val="37999"/>
              </a:srgbClr>
            </a:outerShdw>
          </a:effectLst>
        </p:spPr>
        <p:txBody>
          <a:bodyPr anchor="ctr"/>
          <a:lstStyle/>
          <a:p>
            <a:pPr algn="ctr" fontAlgn="auto">
              <a:spcBef>
                <a:spcPts val="0"/>
              </a:spcBef>
              <a:spcAft>
                <a:spcPts val="0"/>
              </a:spcAft>
              <a:defRPr/>
            </a:pPr>
            <a:r>
              <a:rPr lang="en-US" sz="1600" b="1" dirty="0" smtClean="0">
                <a:solidFill>
                  <a:srgbClr val="000000"/>
                </a:solidFill>
                <a:latin typeface="Calibri"/>
              </a:rPr>
              <a:t>SM Platform</a:t>
            </a:r>
          </a:p>
          <a:p>
            <a:pPr algn="ctr" fontAlgn="auto">
              <a:spcBef>
                <a:spcPts val="0"/>
              </a:spcBef>
              <a:spcAft>
                <a:spcPts val="0"/>
              </a:spcAft>
              <a:defRPr/>
            </a:pPr>
            <a:r>
              <a:rPr lang="en-US" sz="1600" b="1" dirty="0" smtClean="0">
                <a:solidFill>
                  <a:srgbClr val="000000"/>
                </a:solidFill>
                <a:latin typeface="Calibri"/>
              </a:rPr>
              <a:t>Open-architecture</a:t>
            </a:r>
          </a:p>
          <a:p>
            <a:pPr algn="ctr" fontAlgn="auto">
              <a:spcBef>
                <a:spcPts val="0"/>
              </a:spcBef>
              <a:spcAft>
                <a:spcPts val="0"/>
              </a:spcAft>
              <a:defRPr/>
            </a:pPr>
            <a:r>
              <a:rPr lang="en-US" sz="1600" b="1" dirty="0" smtClean="0">
                <a:solidFill>
                  <a:srgbClr val="000000"/>
                </a:solidFill>
                <a:latin typeface="Calibri"/>
              </a:rPr>
              <a:t>Cloud-based</a:t>
            </a:r>
            <a:endParaRPr lang="en-US" sz="1600" b="1" dirty="0">
              <a:solidFill>
                <a:srgbClr val="000000"/>
              </a:solidFill>
              <a:latin typeface="Calibri"/>
            </a:endParaRPr>
          </a:p>
        </p:txBody>
      </p:sp>
      <p:sp>
        <p:nvSpPr>
          <p:cNvPr id="26" name="Oval 25"/>
          <p:cNvSpPr>
            <a:spLocks noChangeArrowheads="1"/>
          </p:cNvSpPr>
          <p:nvPr/>
        </p:nvSpPr>
        <p:spPr bwMode="auto">
          <a:xfrm>
            <a:off x="7086600" y="2454275"/>
            <a:ext cx="1751013" cy="1693862"/>
          </a:xfrm>
          <a:prstGeom prst="ellipse">
            <a:avLst/>
          </a:prstGeom>
          <a:solidFill>
            <a:srgbClr val="983656"/>
          </a:solidFill>
          <a:ln w="9525">
            <a:solidFill>
              <a:srgbClr val="983656"/>
            </a:solidFill>
            <a:round/>
            <a:headEnd/>
            <a:tailEnd/>
          </a:ln>
          <a:effectLst>
            <a:outerShdw dist="20000" dir="5400000" rotWithShape="0">
              <a:srgbClr val="000000">
                <a:alpha val="37999"/>
              </a:srgbClr>
            </a:outerShdw>
          </a:effectLst>
        </p:spPr>
        <p:txBody>
          <a:bodyPr anchor="ctr"/>
          <a:lstStyle/>
          <a:p>
            <a:pPr algn="ctr" fontAlgn="auto">
              <a:spcBef>
                <a:spcPts val="0"/>
              </a:spcBef>
              <a:spcAft>
                <a:spcPts val="0"/>
              </a:spcAft>
              <a:defRPr/>
            </a:pPr>
            <a:r>
              <a:rPr lang="en-US" sz="1400" b="1" dirty="0">
                <a:solidFill>
                  <a:prstClr val="white"/>
                </a:solidFill>
                <a:latin typeface="Calibri"/>
              </a:rPr>
              <a:t>Test Bed</a:t>
            </a:r>
          </a:p>
          <a:p>
            <a:pPr algn="ctr" fontAlgn="auto">
              <a:spcBef>
                <a:spcPts val="0"/>
              </a:spcBef>
              <a:spcAft>
                <a:spcPts val="0"/>
              </a:spcAft>
              <a:defRPr/>
            </a:pPr>
            <a:r>
              <a:rPr lang="en-US" sz="1400" b="1" dirty="0">
                <a:solidFill>
                  <a:prstClr val="white"/>
                </a:solidFill>
                <a:latin typeface="Calibri"/>
              </a:rPr>
              <a:t>Manufacturer</a:t>
            </a:r>
          </a:p>
          <a:p>
            <a:pPr algn="ctr" fontAlgn="auto">
              <a:spcBef>
                <a:spcPts val="0"/>
              </a:spcBef>
              <a:spcAft>
                <a:spcPts val="0"/>
              </a:spcAft>
              <a:defRPr/>
            </a:pPr>
            <a:r>
              <a:rPr lang="en-US" sz="1400" b="1" dirty="0">
                <a:solidFill>
                  <a:prstClr val="white"/>
                </a:solidFill>
                <a:latin typeface="Calibri"/>
              </a:rPr>
              <a:t> &amp; Supplier</a:t>
            </a:r>
          </a:p>
          <a:p>
            <a:pPr algn="ctr" fontAlgn="auto">
              <a:spcBef>
                <a:spcPts val="0"/>
              </a:spcBef>
              <a:spcAft>
                <a:spcPts val="0"/>
              </a:spcAft>
              <a:defRPr/>
            </a:pPr>
            <a:r>
              <a:rPr lang="en-US" sz="1400" b="1" dirty="0">
                <a:solidFill>
                  <a:prstClr val="white"/>
                </a:solidFill>
                <a:latin typeface="Calibri"/>
              </a:rPr>
              <a:t>Crosslinking </a:t>
            </a:r>
          </a:p>
          <a:p>
            <a:pPr algn="ctr" fontAlgn="auto">
              <a:spcBef>
                <a:spcPts val="0"/>
              </a:spcBef>
              <a:spcAft>
                <a:spcPts val="0"/>
              </a:spcAft>
              <a:defRPr/>
            </a:pPr>
            <a:r>
              <a:rPr lang="en-US" sz="1400" b="1" dirty="0">
                <a:solidFill>
                  <a:prstClr val="white"/>
                </a:solidFill>
                <a:latin typeface="Calibri"/>
              </a:rPr>
              <a:t>Engagements</a:t>
            </a:r>
          </a:p>
        </p:txBody>
      </p:sp>
      <p:sp>
        <p:nvSpPr>
          <p:cNvPr id="27" name="Hexagon 26"/>
          <p:cNvSpPr/>
          <p:nvPr/>
        </p:nvSpPr>
        <p:spPr>
          <a:xfrm>
            <a:off x="2189535" y="998537"/>
            <a:ext cx="5105822" cy="4990806"/>
          </a:xfrm>
          <a:prstGeom prst="hexagon">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29" name="TextBox 28"/>
          <p:cNvSpPr txBox="1"/>
          <p:nvPr/>
        </p:nvSpPr>
        <p:spPr>
          <a:xfrm>
            <a:off x="2717800" y="3733800"/>
            <a:ext cx="608013" cy="276225"/>
          </a:xfrm>
          <a:prstGeom prst="rect">
            <a:avLst/>
          </a:prstGeom>
          <a:solidFill>
            <a:schemeClr val="bg1"/>
          </a:solidFill>
        </p:spPr>
        <p:txBody>
          <a:bodyPr wrap="none">
            <a:spAutoFit/>
          </a:bodyPr>
          <a:lstStyle/>
          <a:p>
            <a:pPr fontAlgn="auto">
              <a:spcBef>
                <a:spcPts val="0"/>
              </a:spcBef>
              <a:spcAft>
                <a:spcPts val="0"/>
              </a:spcAft>
              <a:defRPr/>
            </a:pPr>
            <a:r>
              <a:rPr lang="en-US" sz="1200" b="1" dirty="0">
                <a:solidFill>
                  <a:prstClr val="black"/>
                </a:solidFill>
                <a:latin typeface="Calibri"/>
              </a:rPr>
              <a:t>UCLA</a:t>
            </a:r>
          </a:p>
        </p:txBody>
      </p:sp>
      <p:sp>
        <p:nvSpPr>
          <p:cNvPr id="30" name="Oval 29"/>
          <p:cNvSpPr>
            <a:spLocks noChangeArrowheads="1"/>
          </p:cNvSpPr>
          <p:nvPr/>
        </p:nvSpPr>
        <p:spPr bwMode="auto">
          <a:xfrm>
            <a:off x="5709444" y="2638425"/>
            <a:ext cx="1585912" cy="1295400"/>
          </a:xfrm>
          <a:prstGeom prst="ellipse">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dist="20000" dir="5400000" rotWithShape="0">
              <a:srgbClr val="000000">
                <a:alpha val="37999"/>
              </a:srgbClr>
            </a:outerShdw>
          </a:effectLst>
        </p:spPr>
        <p:txBody>
          <a:bodyPr anchor="ctr"/>
          <a:lstStyle/>
          <a:p>
            <a:pPr algn="ctr" fontAlgn="auto">
              <a:spcBef>
                <a:spcPts val="0"/>
              </a:spcBef>
              <a:spcAft>
                <a:spcPts val="0"/>
              </a:spcAft>
              <a:defRPr/>
            </a:pPr>
            <a:r>
              <a:rPr lang="en-US" sz="1600" dirty="0">
                <a:solidFill>
                  <a:prstClr val="white"/>
                </a:solidFill>
                <a:latin typeface="Calibri"/>
              </a:rPr>
              <a:t> </a:t>
            </a:r>
            <a:r>
              <a:rPr lang="en-US" sz="1600" dirty="0" smtClean="0">
                <a:solidFill>
                  <a:prstClr val="black"/>
                </a:solidFill>
                <a:latin typeface="Calibri"/>
              </a:rPr>
              <a:t>Apps &amp;</a:t>
            </a:r>
            <a:endParaRPr lang="en-US" sz="1600" dirty="0">
              <a:solidFill>
                <a:srgbClr val="000000"/>
              </a:solidFill>
              <a:latin typeface="Calibri"/>
            </a:endParaRPr>
          </a:p>
          <a:p>
            <a:pPr algn="ctr" fontAlgn="auto">
              <a:spcBef>
                <a:spcPts val="0"/>
              </a:spcBef>
              <a:spcAft>
                <a:spcPts val="0"/>
              </a:spcAft>
              <a:defRPr/>
            </a:pPr>
            <a:r>
              <a:rPr lang="en-US" sz="1600" dirty="0" smtClean="0">
                <a:solidFill>
                  <a:srgbClr val="000000"/>
                </a:solidFill>
                <a:latin typeface="Calibri"/>
              </a:rPr>
              <a:t>Toolkits</a:t>
            </a:r>
            <a:endParaRPr lang="en-US" sz="1600" dirty="0">
              <a:solidFill>
                <a:srgbClr val="000000"/>
              </a:solidFill>
              <a:latin typeface="Calibri"/>
            </a:endParaRPr>
          </a:p>
        </p:txBody>
      </p:sp>
      <p:sp>
        <p:nvSpPr>
          <p:cNvPr id="31" name="Oval 30"/>
          <p:cNvSpPr>
            <a:spLocks noChangeArrowheads="1"/>
          </p:cNvSpPr>
          <p:nvPr/>
        </p:nvSpPr>
        <p:spPr bwMode="auto">
          <a:xfrm>
            <a:off x="3198812" y="998537"/>
            <a:ext cx="2927349" cy="1838326"/>
          </a:xfrm>
          <a:prstGeom prst="ellipse">
            <a:avLst/>
          </a:prstGeom>
          <a:solidFill>
            <a:schemeClr val="accent2"/>
          </a:solidFill>
          <a:ln w="38100">
            <a:solidFill>
              <a:schemeClr val="bg1"/>
            </a:solidFill>
            <a:round/>
            <a:headEnd/>
            <a:tailEnd/>
          </a:ln>
          <a:effectLst>
            <a:outerShdw dist="20000" dir="5400000" rotWithShape="0">
              <a:srgbClr val="000000">
                <a:alpha val="37999"/>
              </a:srgbClr>
            </a:outerShdw>
          </a:effectLst>
        </p:spPr>
        <p:txBody>
          <a:bodyPr anchor="ctr"/>
          <a:lstStyle/>
          <a:p>
            <a:pPr algn="ctr" fontAlgn="auto">
              <a:spcBef>
                <a:spcPts val="0"/>
              </a:spcBef>
              <a:spcAft>
                <a:spcPts val="0"/>
              </a:spcAft>
            </a:pPr>
            <a:endParaRPr lang="en-US" sz="1600" dirty="0">
              <a:solidFill>
                <a:srgbClr val="FFFFFF"/>
              </a:solidFill>
              <a:latin typeface="Calibri"/>
            </a:endParaRPr>
          </a:p>
        </p:txBody>
      </p:sp>
      <p:sp>
        <p:nvSpPr>
          <p:cNvPr id="32" name="Oval 31"/>
          <p:cNvSpPr>
            <a:spLocks noChangeArrowheads="1"/>
          </p:cNvSpPr>
          <p:nvPr/>
        </p:nvSpPr>
        <p:spPr bwMode="auto">
          <a:xfrm>
            <a:off x="2189535" y="2657475"/>
            <a:ext cx="1664542" cy="1287462"/>
          </a:xfrm>
          <a:prstGeom prst="ellipse">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dist="20000" dir="5400000" rotWithShape="0">
              <a:srgbClr val="000000">
                <a:alpha val="37999"/>
              </a:srgbClr>
            </a:outerShdw>
          </a:effectLst>
        </p:spPr>
        <p:txBody>
          <a:bodyPr anchor="ctr"/>
          <a:lstStyle/>
          <a:p>
            <a:pPr algn="ctr" fontAlgn="auto">
              <a:spcBef>
                <a:spcPts val="0"/>
              </a:spcBef>
              <a:spcAft>
                <a:spcPts val="0"/>
              </a:spcAft>
              <a:defRPr/>
            </a:pPr>
            <a:endParaRPr lang="en-US" sz="1200" dirty="0">
              <a:solidFill>
                <a:prstClr val="white"/>
              </a:solidFill>
              <a:latin typeface="Calibri"/>
            </a:endParaRPr>
          </a:p>
          <a:p>
            <a:pPr algn="ctr" fontAlgn="auto">
              <a:spcBef>
                <a:spcPts val="0"/>
              </a:spcBef>
              <a:spcAft>
                <a:spcPts val="0"/>
              </a:spcAft>
              <a:defRPr/>
            </a:pPr>
            <a:r>
              <a:rPr lang="en-US" sz="1600" dirty="0" err="1" smtClean="0">
                <a:solidFill>
                  <a:srgbClr val="000000"/>
                </a:solidFill>
                <a:latin typeface="Calibri"/>
              </a:rPr>
              <a:t>CommunityResources</a:t>
            </a:r>
            <a:r>
              <a:rPr lang="en-US" sz="1600" dirty="0" smtClean="0">
                <a:solidFill>
                  <a:srgbClr val="000000"/>
                </a:solidFill>
                <a:latin typeface="Calibri"/>
              </a:rPr>
              <a:t> &amp; Data  Services</a:t>
            </a:r>
            <a:endParaRPr lang="en-US" sz="1600" dirty="0">
              <a:solidFill>
                <a:srgbClr val="000000"/>
              </a:solidFill>
              <a:latin typeface="Calibri"/>
            </a:endParaRPr>
          </a:p>
          <a:p>
            <a:pPr algn="ctr" fontAlgn="auto">
              <a:spcBef>
                <a:spcPts val="0"/>
              </a:spcBef>
              <a:spcAft>
                <a:spcPts val="0"/>
              </a:spcAft>
              <a:defRPr/>
            </a:pPr>
            <a:endParaRPr lang="en-US" sz="1200" dirty="0">
              <a:solidFill>
                <a:prstClr val="white"/>
              </a:solidFill>
              <a:latin typeface="Calibri"/>
            </a:endParaRPr>
          </a:p>
          <a:p>
            <a:pPr algn="ctr" fontAlgn="auto">
              <a:spcBef>
                <a:spcPts val="0"/>
              </a:spcBef>
              <a:spcAft>
                <a:spcPts val="0"/>
              </a:spcAft>
              <a:defRPr/>
            </a:pPr>
            <a:endParaRPr lang="en-US" sz="1200" dirty="0">
              <a:solidFill>
                <a:prstClr val="white"/>
              </a:solidFill>
              <a:latin typeface="Calibri"/>
            </a:endParaRPr>
          </a:p>
        </p:txBody>
      </p:sp>
      <p:sp>
        <p:nvSpPr>
          <p:cNvPr id="33" name="Oval 32"/>
          <p:cNvSpPr>
            <a:spLocks noChangeArrowheads="1"/>
          </p:cNvSpPr>
          <p:nvPr/>
        </p:nvSpPr>
        <p:spPr bwMode="auto">
          <a:xfrm>
            <a:off x="3232150" y="3772077"/>
            <a:ext cx="2894011" cy="1776235"/>
          </a:xfrm>
          <a:prstGeom prst="ellipse">
            <a:avLst/>
          </a:prstGeom>
          <a:solidFill>
            <a:schemeClr val="accent2"/>
          </a:solidFill>
          <a:ln w="38100">
            <a:solidFill>
              <a:schemeClr val="bg1"/>
            </a:solidFill>
            <a:round/>
            <a:headEnd/>
            <a:tailEnd/>
          </a:ln>
          <a:effectLst>
            <a:outerShdw dist="20000" dir="5400000" rotWithShape="0">
              <a:srgbClr val="000000">
                <a:alpha val="37999"/>
              </a:srgbClr>
            </a:outerShdw>
          </a:effectLst>
        </p:spPr>
        <p:txBody>
          <a:bodyPr anchor="ctr"/>
          <a:lstStyle/>
          <a:p>
            <a:pPr algn="ctr" fontAlgn="auto">
              <a:spcBef>
                <a:spcPts val="0"/>
              </a:spcBef>
              <a:spcAft>
                <a:spcPts val="0"/>
              </a:spcAft>
              <a:defRPr/>
            </a:pPr>
            <a:endParaRPr lang="en-US" sz="1600" dirty="0">
              <a:solidFill>
                <a:prstClr val="white"/>
              </a:solidFill>
              <a:latin typeface="Calibri"/>
              <a:cs typeface="Calibri"/>
            </a:endParaRPr>
          </a:p>
          <a:p>
            <a:pPr algn="ctr" fontAlgn="auto">
              <a:spcBef>
                <a:spcPts val="0"/>
              </a:spcBef>
              <a:spcAft>
                <a:spcPts val="0"/>
              </a:spcAft>
              <a:defRPr/>
            </a:pPr>
            <a:endParaRPr lang="en-US" sz="1600" dirty="0">
              <a:solidFill>
                <a:prstClr val="white"/>
              </a:solidFill>
              <a:latin typeface="Calibri"/>
              <a:cs typeface="Calibri"/>
            </a:endParaRPr>
          </a:p>
        </p:txBody>
      </p:sp>
      <p:sp>
        <p:nvSpPr>
          <p:cNvPr id="2" name="TextBox 1"/>
          <p:cNvSpPr txBox="1"/>
          <p:nvPr/>
        </p:nvSpPr>
        <p:spPr>
          <a:xfrm>
            <a:off x="3071810" y="6091535"/>
            <a:ext cx="3522118" cy="461665"/>
          </a:xfrm>
          <a:prstGeom prst="rect">
            <a:avLst/>
          </a:prstGeom>
          <a:noFill/>
        </p:spPr>
        <p:txBody>
          <a:bodyPr wrap="none" rtlCol="0">
            <a:spAutoFit/>
          </a:bodyPr>
          <a:lstStyle/>
          <a:p>
            <a:pPr fontAlgn="auto">
              <a:spcBef>
                <a:spcPts val="0"/>
              </a:spcBef>
              <a:spcAft>
                <a:spcPts val="0"/>
              </a:spcAft>
            </a:pPr>
            <a:r>
              <a:rPr lang="en-US" sz="2400" dirty="0" smtClean="0">
                <a:solidFill>
                  <a:prstClr val="black"/>
                </a:solidFill>
                <a:latin typeface="Calibri"/>
              </a:rPr>
              <a:t>SMLC Collaboration Model</a:t>
            </a:r>
            <a:endParaRPr lang="en-US" sz="2400" dirty="0">
              <a:solidFill>
                <a:prstClr val="black"/>
              </a:solidFill>
              <a:latin typeface="Calibri"/>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0218" y="6477000"/>
            <a:ext cx="2618212" cy="329267"/>
          </a:xfrm>
          <a:prstGeom prst="rect">
            <a:avLst/>
          </a:prstGeom>
        </p:spPr>
      </p:pic>
      <p:sp>
        <p:nvSpPr>
          <p:cNvPr id="3" name="TextBox 2"/>
          <p:cNvSpPr txBox="1"/>
          <p:nvPr/>
        </p:nvSpPr>
        <p:spPr>
          <a:xfrm>
            <a:off x="3027361" y="1170685"/>
            <a:ext cx="3303588" cy="1815882"/>
          </a:xfrm>
          <a:prstGeom prst="rect">
            <a:avLst/>
          </a:prstGeom>
          <a:noFill/>
        </p:spPr>
        <p:txBody>
          <a:bodyPr wrap="square" rtlCol="0">
            <a:spAutoFit/>
          </a:bodyPr>
          <a:lstStyle/>
          <a:p>
            <a:pPr algn="ctr" fontAlgn="auto">
              <a:spcBef>
                <a:spcPts val="0"/>
              </a:spcBef>
              <a:spcAft>
                <a:spcPts val="0"/>
              </a:spcAft>
            </a:pPr>
            <a:endParaRPr lang="en-US" sz="1400" b="1" dirty="0">
              <a:solidFill>
                <a:srgbClr val="FFFFFF"/>
              </a:solidFill>
              <a:latin typeface="Calibri"/>
            </a:endParaRPr>
          </a:p>
          <a:p>
            <a:pPr algn="ctr" fontAlgn="auto">
              <a:spcBef>
                <a:spcPts val="0"/>
              </a:spcBef>
              <a:spcAft>
                <a:spcPts val="0"/>
              </a:spcAft>
            </a:pPr>
            <a:r>
              <a:rPr lang="en-US" sz="1400" b="1" dirty="0" smtClean="0">
                <a:solidFill>
                  <a:srgbClr val="FFFFFF"/>
                </a:solidFill>
                <a:latin typeface="Calibri"/>
              </a:rPr>
              <a:t>Machine Product Management</a:t>
            </a:r>
          </a:p>
          <a:p>
            <a:pPr algn="ctr" fontAlgn="auto">
              <a:spcBef>
                <a:spcPts val="0"/>
              </a:spcBef>
              <a:spcAft>
                <a:spcPts val="0"/>
              </a:spcAft>
            </a:pPr>
            <a:r>
              <a:rPr lang="en-US" sz="1400" b="1" dirty="0" smtClean="0">
                <a:solidFill>
                  <a:srgbClr val="FFFFFF"/>
                </a:solidFill>
                <a:latin typeface="Calibri"/>
              </a:rPr>
              <a:t>In </a:t>
            </a:r>
            <a:r>
              <a:rPr lang="en-US" sz="1400" b="1" dirty="0">
                <a:solidFill>
                  <a:srgbClr val="FFFFFF"/>
                </a:solidFill>
                <a:latin typeface="Calibri"/>
              </a:rPr>
              <a:t>Production High Fidelity Modeling</a:t>
            </a:r>
            <a:endParaRPr lang="en-US" sz="1400" b="1" dirty="0" smtClean="0">
              <a:solidFill>
                <a:srgbClr val="FFFFFF"/>
              </a:solidFill>
              <a:latin typeface="Calibri"/>
            </a:endParaRPr>
          </a:p>
          <a:p>
            <a:pPr algn="ctr" fontAlgn="auto">
              <a:spcBef>
                <a:spcPts val="0"/>
              </a:spcBef>
              <a:spcAft>
                <a:spcPts val="0"/>
              </a:spcAft>
            </a:pPr>
            <a:r>
              <a:rPr lang="en-US" sz="1400" b="1" dirty="0" smtClean="0">
                <a:solidFill>
                  <a:srgbClr val="FFFFFF"/>
                </a:solidFill>
                <a:latin typeface="Calibri"/>
              </a:rPr>
              <a:t>Design </a:t>
            </a:r>
            <a:r>
              <a:rPr lang="en-US" sz="1400" b="1" dirty="0">
                <a:solidFill>
                  <a:srgbClr val="FFFFFF"/>
                </a:solidFill>
                <a:latin typeface="Calibri"/>
              </a:rPr>
              <a:t>and </a:t>
            </a:r>
            <a:r>
              <a:rPr lang="en-US" sz="1400" b="1" dirty="0" smtClean="0">
                <a:solidFill>
                  <a:srgbClr val="FFFFFF"/>
                </a:solidFill>
                <a:latin typeface="Calibri"/>
              </a:rPr>
              <a:t>Planning</a:t>
            </a:r>
          </a:p>
          <a:p>
            <a:pPr algn="ctr" fontAlgn="auto">
              <a:spcBef>
                <a:spcPts val="0"/>
              </a:spcBef>
              <a:spcAft>
                <a:spcPts val="0"/>
              </a:spcAft>
            </a:pPr>
            <a:r>
              <a:rPr lang="en-US" sz="1400" b="1" dirty="0" smtClean="0">
                <a:solidFill>
                  <a:srgbClr val="FFFFFF"/>
                </a:solidFill>
                <a:latin typeface="Calibri"/>
              </a:rPr>
              <a:t> </a:t>
            </a:r>
            <a:r>
              <a:rPr lang="en-US" sz="1400" b="1" dirty="0">
                <a:solidFill>
                  <a:srgbClr val="FFFFFF"/>
                </a:solidFill>
                <a:latin typeface="Calibri"/>
              </a:rPr>
              <a:t>Dynamic Decisions</a:t>
            </a:r>
          </a:p>
          <a:p>
            <a:pPr algn="ctr" fontAlgn="auto">
              <a:spcBef>
                <a:spcPts val="0"/>
              </a:spcBef>
              <a:spcAft>
                <a:spcPts val="0"/>
              </a:spcAft>
            </a:pPr>
            <a:r>
              <a:rPr lang="en-US" sz="1400" b="1" dirty="0">
                <a:solidFill>
                  <a:srgbClr val="FFFFFF"/>
                </a:solidFill>
                <a:latin typeface="Calibri"/>
              </a:rPr>
              <a:t>Enterprise &amp; Supply Chain </a:t>
            </a:r>
          </a:p>
          <a:p>
            <a:pPr algn="ctr" fontAlgn="auto">
              <a:spcBef>
                <a:spcPts val="0"/>
              </a:spcBef>
              <a:spcAft>
                <a:spcPts val="0"/>
              </a:spcAft>
            </a:pPr>
            <a:r>
              <a:rPr lang="en-US" sz="1400" b="1" dirty="0">
                <a:solidFill>
                  <a:srgbClr val="FFFFFF"/>
                </a:solidFill>
                <a:latin typeface="Calibri"/>
              </a:rPr>
              <a:t>Decisions</a:t>
            </a:r>
            <a:endParaRPr lang="en-US" sz="1400" dirty="0">
              <a:solidFill>
                <a:srgbClr val="FFFFFF"/>
              </a:solidFill>
              <a:latin typeface="Calibri"/>
            </a:endParaRPr>
          </a:p>
          <a:p>
            <a:pPr fontAlgn="auto">
              <a:spcBef>
                <a:spcPts val="0"/>
              </a:spcBef>
              <a:spcAft>
                <a:spcPts val="0"/>
              </a:spcAft>
            </a:pPr>
            <a:endParaRPr lang="en-US" sz="1400" dirty="0">
              <a:solidFill>
                <a:prstClr val="black"/>
              </a:solidFill>
              <a:latin typeface="Calibri"/>
            </a:endParaRPr>
          </a:p>
        </p:txBody>
      </p:sp>
      <p:sp>
        <p:nvSpPr>
          <p:cNvPr id="35" name="TextBox 34"/>
          <p:cNvSpPr txBox="1"/>
          <p:nvPr/>
        </p:nvSpPr>
        <p:spPr>
          <a:xfrm>
            <a:off x="3289695" y="3848457"/>
            <a:ext cx="2778919" cy="2031325"/>
          </a:xfrm>
          <a:prstGeom prst="rect">
            <a:avLst/>
          </a:prstGeom>
          <a:noFill/>
        </p:spPr>
        <p:txBody>
          <a:bodyPr wrap="square" rtlCol="0">
            <a:spAutoFit/>
          </a:bodyPr>
          <a:lstStyle/>
          <a:p>
            <a:pPr algn="ctr" fontAlgn="auto">
              <a:spcBef>
                <a:spcPts val="0"/>
              </a:spcBef>
              <a:spcAft>
                <a:spcPts val="0"/>
              </a:spcAft>
            </a:pPr>
            <a:r>
              <a:rPr lang="en-US" sz="1400" b="1" dirty="0" smtClean="0">
                <a:solidFill>
                  <a:srgbClr val="FFFFFF"/>
                </a:solidFill>
                <a:latin typeface="Calibri"/>
              </a:rPr>
              <a:t>Benchmarking</a:t>
            </a:r>
          </a:p>
          <a:p>
            <a:pPr algn="ctr" fontAlgn="auto">
              <a:spcBef>
                <a:spcPts val="0"/>
              </a:spcBef>
              <a:spcAft>
                <a:spcPts val="0"/>
              </a:spcAft>
            </a:pPr>
            <a:r>
              <a:rPr lang="en-US" sz="1400" b="1" dirty="0" smtClean="0">
                <a:solidFill>
                  <a:srgbClr val="FFFFFF"/>
                </a:solidFill>
                <a:latin typeface="Calibri"/>
              </a:rPr>
              <a:t>Rapid Qualification</a:t>
            </a:r>
          </a:p>
          <a:p>
            <a:pPr algn="ctr" fontAlgn="auto">
              <a:spcBef>
                <a:spcPts val="0"/>
              </a:spcBef>
              <a:spcAft>
                <a:spcPts val="0"/>
              </a:spcAft>
            </a:pPr>
            <a:r>
              <a:rPr lang="en-US" sz="1400" b="1" dirty="0" smtClean="0">
                <a:solidFill>
                  <a:srgbClr val="FFFFFF"/>
                </a:solidFill>
                <a:latin typeface="Calibri"/>
              </a:rPr>
              <a:t>Variability </a:t>
            </a:r>
            <a:r>
              <a:rPr lang="en-US" sz="1400" b="1" dirty="0">
                <a:solidFill>
                  <a:srgbClr val="FFFFFF"/>
                </a:solidFill>
                <a:latin typeface="Calibri"/>
              </a:rPr>
              <a:t>Management</a:t>
            </a:r>
          </a:p>
          <a:p>
            <a:pPr algn="ctr" fontAlgn="auto">
              <a:spcBef>
                <a:spcPts val="0"/>
              </a:spcBef>
              <a:spcAft>
                <a:spcPts val="0"/>
              </a:spcAft>
            </a:pPr>
            <a:r>
              <a:rPr lang="en-US" sz="1400" b="1" dirty="0">
                <a:solidFill>
                  <a:srgbClr val="FFFFFF"/>
                </a:solidFill>
                <a:latin typeface="Calibri"/>
              </a:rPr>
              <a:t>Real-time Plan </a:t>
            </a:r>
            <a:r>
              <a:rPr lang="en-US" sz="1400" b="1" dirty="0" smtClean="0">
                <a:solidFill>
                  <a:srgbClr val="FFFFFF"/>
                </a:solidFill>
                <a:latin typeface="Calibri"/>
              </a:rPr>
              <a:t>Passes</a:t>
            </a:r>
          </a:p>
          <a:p>
            <a:pPr algn="ctr" fontAlgn="auto">
              <a:spcBef>
                <a:spcPts val="0"/>
              </a:spcBef>
              <a:spcAft>
                <a:spcPts val="0"/>
              </a:spcAft>
            </a:pPr>
            <a:r>
              <a:rPr lang="en-US" sz="1400" b="1" dirty="0" smtClean="0">
                <a:solidFill>
                  <a:srgbClr val="FFFFFF"/>
                </a:solidFill>
                <a:latin typeface="Calibri"/>
              </a:rPr>
              <a:t>Performance Management</a:t>
            </a:r>
          </a:p>
          <a:p>
            <a:pPr algn="ctr" fontAlgn="auto">
              <a:spcBef>
                <a:spcPts val="0"/>
              </a:spcBef>
              <a:spcAft>
                <a:spcPts val="0"/>
              </a:spcAft>
            </a:pPr>
            <a:r>
              <a:rPr lang="en-US" sz="1400" b="1" dirty="0" smtClean="0">
                <a:solidFill>
                  <a:srgbClr val="FFFFFF"/>
                </a:solidFill>
                <a:latin typeface="Calibri"/>
              </a:rPr>
              <a:t>Tracking, Traceability</a:t>
            </a:r>
          </a:p>
          <a:p>
            <a:pPr algn="ctr" fontAlgn="auto">
              <a:spcBef>
                <a:spcPts val="0"/>
              </a:spcBef>
              <a:spcAft>
                <a:spcPts val="0"/>
              </a:spcAft>
            </a:pPr>
            <a:r>
              <a:rPr lang="en-US" sz="1400" b="1" dirty="0">
                <a:solidFill>
                  <a:srgbClr val="FFFFFF"/>
                </a:solidFill>
                <a:latin typeface="Calibri"/>
              </a:rPr>
              <a:t>ICME</a:t>
            </a:r>
          </a:p>
          <a:p>
            <a:pPr algn="ctr" fontAlgn="auto">
              <a:spcBef>
                <a:spcPts val="0"/>
              </a:spcBef>
              <a:spcAft>
                <a:spcPts val="0"/>
              </a:spcAft>
            </a:pPr>
            <a:endParaRPr lang="en-US" sz="1400" b="1" dirty="0">
              <a:solidFill>
                <a:srgbClr val="FFFFFF"/>
              </a:solidFill>
              <a:latin typeface="Calibri"/>
            </a:endParaRPr>
          </a:p>
          <a:p>
            <a:pPr fontAlgn="auto">
              <a:spcBef>
                <a:spcPts val="0"/>
              </a:spcBef>
              <a:spcAft>
                <a:spcPts val="0"/>
              </a:spcAft>
            </a:pPr>
            <a:endParaRPr lang="en-US" sz="1400" b="1" dirty="0" smtClean="0">
              <a:solidFill>
                <a:srgbClr val="FFFFFF"/>
              </a:solidFill>
              <a:latin typeface="Calibri"/>
            </a:endParaRPr>
          </a:p>
        </p:txBody>
      </p:sp>
      <p:sp>
        <p:nvSpPr>
          <p:cNvPr id="28" name="Oval 27"/>
          <p:cNvSpPr>
            <a:spLocks noChangeArrowheads="1"/>
          </p:cNvSpPr>
          <p:nvPr/>
        </p:nvSpPr>
        <p:spPr bwMode="auto">
          <a:xfrm>
            <a:off x="5566877" y="2638425"/>
            <a:ext cx="1728480" cy="1295400"/>
          </a:xfrm>
          <a:prstGeom prst="ellipse">
            <a:avLst/>
          </a:prstGeom>
          <a:gradFill rotWithShape="1">
            <a:gsLst>
              <a:gs pos="0">
                <a:srgbClr val="E8E8FA"/>
              </a:gs>
              <a:gs pos="64999">
                <a:srgbClr val="C3C3EF"/>
              </a:gs>
              <a:gs pos="100000">
                <a:srgbClr val="A8A8EA"/>
              </a:gs>
            </a:gsLst>
            <a:lin ang="5400000" scaled="1"/>
          </a:gradFill>
          <a:ln w="9525">
            <a:solidFill>
              <a:srgbClr val="2F2F98"/>
            </a:solidFill>
            <a:round/>
            <a:headEnd/>
            <a:tailEnd/>
          </a:ln>
          <a:effectLst>
            <a:outerShdw dist="20000" dir="5400000" rotWithShape="0">
              <a:srgbClr val="000000">
                <a:alpha val="37999"/>
              </a:srgbClr>
            </a:outerShdw>
          </a:effectLst>
        </p:spPr>
        <p:txBody>
          <a:bodyPr anchor="ctr"/>
          <a:lstStyle/>
          <a:p>
            <a:pPr algn="ctr" fontAlgn="auto">
              <a:spcBef>
                <a:spcPts val="0"/>
              </a:spcBef>
              <a:spcAft>
                <a:spcPts val="0"/>
              </a:spcAft>
              <a:defRPr/>
            </a:pPr>
            <a:r>
              <a:rPr lang="en-US" sz="1600" dirty="0" err="1" smtClean="0">
                <a:solidFill>
                  <a:prstClr val="black"/>
                </a:solidFill>
                <a:latin typeface="Calibri"/>
              </a:rPr>
              <a:t>Composable</a:t>
            </a:r>
            <a:endParaRPr lang="en-US" sz="1600" dirty="0" smtClean="0">
              <a:solidFill>
                <a:prstClr val="black"/>
              </a:solidFill>
              <a:latin typeface="Calibri"/>
            </a:endParaRPr>
          </a:p>
          <a:p>
            <a:pPr algn="ctr" fontAlgn="auto">
              <a:spcBef>
                <a:spcPts val="0"/>
              </a:spcBef>
              <a:spcAft>
                <a:spcPts val="0"/>
              </a:spcAft>
              <a:defRPr/>
            </a:pPr>
            <a:r>
              <a:rPr lang="en-US" sz="1600" smtClean="0">
                <a:solidFill>
                  <a:prstClr val="black"/>
                </a:solidFill>
                <a:latin typeface="Calibri"/>
              </a:rPr>
              <a:t>Workflows </a:t>
            </a:r>
            <a:r>
              <a:rPr lang="en-US" sz="1600" dirty="0" smtClean="0">
                <a:solidFill>
                  <a:prstClr val="black"/>
                </a:solidFill>
                <a:latin typeface="Calibri"/>
              </a:rPr>
              <a:t>Apps &amp;</a:t>
            </a:r>
            <a:endParaRPr lang="en-US" sz="1600" dirty="0">
              <a:solidFill>
                <a:srgbClr val="000000"/>
              </a:solidFill>
              <a:latin typeface="Calibri"/>
            </a:endParaRPr>
          </a:p>
          <a:p>
            <a:pPr algn="ctr" fontAlgn="auto">
              <a:spcBef>
                <a:spcPts val="0"/>
              </a:spcBef>
              <a:spcAft>
                <a:spcPts val="0"/>
              </a:spcAft>
              <a:defRPr/>
            </a:pPr>
            <a:r>
              <a:rPr lang="en-US" sz="1600" dirty="0" smtClean="0">
                <a:solidFill>
                  <a:srgbClr val="000000"/>
                </a:solidFill>
                <a:latin typeface="Calibri"/>
              </a:rPr>
              <a:t>Toolkits</a:t>
            </a:r>
            <a:endParaRPr lang="en-US" sz="1600" dirty="0">
              <a:solidFill>
                <a:srgbClr val="000000"/>
              </a:solidFill>
              <a:latin typeface="Calibri"/>
            </a:endParaRPr>
          </a:p>
        </p:txBody>
      </p:sp>
    </p:spTree>
    <p:extLst>
      <p:ext uri="{BB962C8B-B14F-4D97-AF65-F5344CB8AC3E}">
        <p14:creationId xmlns:p14="http://schemas.microsoft.com/office/powerpoint/2010/main" val="36096046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2" cstate="print">
            <a:extLst>
              <a:ext uri="{28A0092B-C50C-407E-A947-70E740481C1C}">
                <a14:useLocalDpi xmlns:a14="http://schemas.microsoft.com/office/drawing/2010/main" val="0"/>
              </a:ext>
            </a:extLst>
          </a:blip>
          <a:srcRect t="-1" r="4762" b="87625"/>
          <a:stretch/>
        </p:blipFill>
        <p:spPr>
          <a:xfrm>
            <a:off x="0" y="1"/>
            <a:ext cx="9144000" cy="1323415"/>
          </a:xfrm>
          <a:prstGeom prst="rect">
            <a:avLst/>
          </a:prstGeom>
        </p:spPr>
      </p:pic>
      <p:pic>
        <p:nvPicPr>
          <p:cNvPr id="9" name="Picture 8"/>
          <p:cNvPicPr/>
          <p:nvPr/>
        </p:nvPicPr>
        <p:blipFill rotWithShape="1">
          <a:blip r:embed="rId2" cstate="print">
            <a:extLst>
              <a:ext uri="{28A0092B-C50C-407E-A947-70E740481C1C}">
                <a14:useLocalDpi xmlns:a14="http://schemas.microsoft.com/office/drawing/2010/main" val="0"/>
              </a:ext>
            </a:extLst>
          </a:blip>
          <a:srcRect t="-1" r="4762" b="87625"/>
          <a:stretch/>
        </p:blipFill>
        <p:spPr>
          <a:xfrm>
            <a:off x="4482" y="0"/>
            <a:ext cx="8229600" cy="1301002"/>
          </a:xfrm>
          <a:prstGeom prst="rect">
            <a:avLst/>
          </a:prstGeom>
        </p:spPr>
      </p:pic>
      <p:sp>
        <p:nvSpPr>
          <p:cNvPr id="16" name="Title 1"/>
          <p:cNvSpPr>
            <a:spLocks noGrp="1"/>
          </p:cNvSpPr>
          <p:nvPr>
            <p:ph type="title"/>
          </p:nvPr>
        </p:nvSpPr>
        <p:spPr>
          <a:xfrm>
            <a:off x="459441" y="79001"/>
            <a:ext cx="8229600" cy="1143000"/>
          </a:xfrm>
        </p:spPr>
        <p:txBody>
          <a:bodyPr>
            <a:noAutofit/>
          </a:bodyPr>
          <a:lstStyle/>
          <a:p>
            <a:pPr algn="r"/>
            <a:r>
              <a:rPr lang="en-US" sz="2400" b="1" dirty="0" smtClean="0">
                <a:solidFill>
                  <a:schemeClr val="tx2"/>
                </a:solidFill>
                <a:latin typeface="Times New Roman" pitchFamily="18" charset="0"/>
                <a:cs typeface="Times New Roman" pitchFamily="18" charset="0"/>
              </a:rPr>
              <a:t>An Industry-Driven</a:t>
            </a:r>
            <a:br>
              <a:rPr lang="en-US" sz="2400" b="1" dirty="0" smtClean="0">
                <a:solidFill>
                  <a:schemeClr val="tx2"/>
                </a:solidFill>
                <a:latin typeface="Times New Roman" pitchFamily="18" charset="0"/>
                <a:cs typeface="Times New Roman" pitchFamily="18" charset="0"/>
              </a:rPr>
            </a:br>
            <a:r>
              <a:rPr lang="en-US" sz="2400" b="1" dirty="0" smtClean="0">
                <a:solidFill>
                  <a:schemeClr val="tx2"/>
                </a:solidFill>
                <a:latin typeface="Times New Roman" pitchFamily="18" charset="0"/>
                <a:cs typeface="Times New Roman" pitchFamily="18" charset="0"/>
              </a:rPr>
              <a:t>Open Architecture</a:t>
            </a:r>
            <a:br>
              <a:rPr lang="en-US" sz="2400" b="1" dirty="0" smtClean="0">
                <a:solidFill>
                  <a:schemeClr val="tx2"/>
                </a:solidFill>
                <a:latin typeface="Times New Roman" pitchFamily="18" charset="0"/>
                <a:cs typeface="Times New Roman" pitchFamily="18" charset="0"/>
              </a:rPr>
            </a:br>
            <a:r>
              <a:rPr lang="en-US" sz="2400" b="1" dirty="0" smtClean="0">
                <a:solidFill>
                  <a:schemeClr val="tx2"/>
                </a:solidFill>
                <a:latin typeface="Times New Roman" pitchFamily="18" charset="0"/>
                <a:cs typeface="Times New Roman" pitchFamily="18" charset="0"/>
              </a:rPr>
              <a:t>Shared Infrastructure</a:t>
            </a:r>
            <a:endParaRPr lang="en-US" sz="2400" b="1" dirty="0">
              <a:solidFill>
                <a:schemeClr val="tx2"/>
              </a:solidFill>
              <a:latin typeface="Times New Roman" pitchFamily="18" charset="0"/>
              <a:cs typeface="Times New Roman" pitchFamily="18" charset="0"/>
            </a:endParaRPr>
          </a:p>
        </p:txBody>
      </p:sp>
      <p:sp>
        <p:nvSpPr>
          <p:cNvPr id="14" name="Text Placeholder 2"/>
          <p:cNvSpPr>
            <a:spLocks noGrp="1"/>
          </p:cNvSpPr>
          <p:nvPr>
            <p:ph type="body" idx="1"/>
          </p:nvPr>
        </p:nvSpPr>
        <p:spPr>
          <a:xfrm>
            <a:off x="4126524" y="1447800"/>
            <a:ext cx="4712676" cy="457200"/>
          </a:xfrm>
        </p:spPr>
        <p:txBody>
          <a:bodyPr>
            <a:normAutofit/>
          </a:bodyPr>
          <a:lstStyle/>
          <a:p>
            <a:r>
              <a:rPr lang="en-US" dirty="0" smtClean="0"/>
              <a:t>SMLC Partnerships</a:t>
            </a:r>
          </a:p>
        </p:txBody>
      </p:sp>
      <p:sp>
        <p:nvSpPr>
          <p:cNvPr id="11" name="Content Placeholder 8"/>
          <p:cNvSpPr>
            <a:spLocks noGrp="1"/>
          </p:cNvSpPr>
          <p:nvPr>
            <p:ph sz="half" idx="2"/>
          </p:nvPr>
        </p:nvSpPr>
        <p:spPr>
          <a:xfrm>
            <a:off x="152400" y="1960498"/>
            <a:ext cx="4419600" cy="2611502"/>
          </a:xfrm>
        </p:spPr>
        <p:txBody>
          <a:bodyPr>
            <a:normAutofit/>
          </a:bodyPr>
          <a:lstStyle/>
          <a:p>
            <a:pPr marL="57150" indent="0">
              <a:buNone/>
            </a:pPr>
            <a:r>
              <a:rPr lang="en-US" sz="2000" b="1" dirty="0" smtClean="0">
                <a:solidFill>
                  <a:schemeClr val="accent1">
                    <a:lumMod val="75000"/>
                  </a:schemeClr>
                </a:solidFill>
              </a:rPr>
              <a:t>“Information that drives the next century’s structural shift in manufacturing.”</a:t>
            </a:r>
            <a:endParaRPr lang="en-US" sz="2000" b="1" dirty="0">
              <a:solidFill>
                <a:schemeClr val="accent1">
                  <a:lumMod val="75000"/>
                </a:schemeClr>
              </a:solidFill>
            </a:endParaRPr>
          </a:p>
        </p:txBody>
      </p:sp>
      <p:sp>
        <p:nvSpPr>
          <p:cNvPr id="3" name="Text Placeholder 2"/>
          <p:cNvSpPr>
            <a:spLocks noGrp="1"/>
          </p:cNvSpPr>
          <p:nvPr>
            <p:ph type="body" sz="quarter" idx="3"/>
          </p:nvPr>
        </p:nvSpPr>
        <p:spPr>
          <a:xfrm>
            <a:off x="238125" y="1295400"/>
            <a:ext cx="4040188" cy="639762"/>
          </a:xfrm>
        </p:spPr>
        <p:txBody>
          <a:bodyPr/>
          <a:lstStyle/>
          <a:p>
            <a:r>
              <a:rPr lang="en-US" dirty="0" smtClean="0"/>
              <a:t>Smart Manufacturing</a:t>
            </a:r>
            <a:endParaRPr lang="en-US" dirty="0"/>
          </a:p>
        </p:txBody>
      </p:sp>
      <p:sp>
        <p:nvSpPr>
          <p:cNvPr id="4" name="Rectangle 3"/>
          <p:cNvSpPr/>
          <p:nvPr/>
        </p:nvSpPr>
        <p:spPr>
          <a:xfrm>
            <a:off x="228600" y="3025914"/>
            <a:ext cx="4200525" cy="707886"/>
          </a:xfrm>
          <a:prstGeom prst="rect">
            <a:avLst/>
          </a:prstGeom>
        </p:spPr>
        <p:txBody>
          <a:bodyPr wrap="square">
            <a:spAutoFit/>
          </a:bodyPr>
          <a:lstStyle/>
          <a:p>
            <a:r>
              <a:rPr lang="en-US" sz="2000" b="1" dirty="0"/>
              <a:t>Smart Manufacturing Leadership Coalition (SMLC) </a:t>
            </a:r>
            <a:r>
              <a:rPr lang="en-US" sz="2000" b="1" dirty="0" smtClean="0"/>
              <a:t>– 501c (6</a:t>
            </a:r>
            <a:r>
              <a:rPr lang="en-US" sz="2000" b="1" dirty="0"/>
              <a:t>)</a:t>
            </a:r>
          </a:p>
        </p:txBody>
      </p:sp>
      <p:sp>
        <p:nvSpPr>
          <p:cNvPr id="7" name="Rectangle 6"/>
          <p:cNvSpPr/>
          <p:nvPr/>
        </p:nvSpPr>
        <p:spPr>
          <a:xfrm>
            <a:off x="228600" y="3733800"/>
            <a:ext cx="3581400" cy="1754326"/>
          </a:xfrm>
          <a:prstGeom prst="rect">
            <a:avLst/>
          </a:prstGeom>
        </p:spPr>
        <p:txBody>
          <a:bodyPr wrap="square">
            <a:spAutoFit/>
          </a:bodyPr>
          <a:lstStyle/>
          <a:p>
            <a:r>
              <a:rPr lang="en-US" b="1" dirty="0" smtClean="0">
                <a:solidFill>
                  <a:schemeClr val="accent1">
                    <a:lumMod val="75000"/>
                  </a:schemeClr>
                </a:solidFill>
              </a:rPr>
              <a:t>Making </a:t>
            </a:r>
            <a:r>
              <a:rPr lang="en-US" b="1" dirty="0">
                <a:solidFill>
                  <a:schemeClr val="accent1">
                    <a:lumMod val="75000"/>
                  </a:schemeClr>
                </a:solidFill>
              </a:rPr>
              <a:t>real-time </a:t>
            </a:r>
            <a:r>
              <a:rPr lang="en-US" b="1" dirty="0" smtClean="0">
                <a:solidFill>
                  <a:schemeClr val="accent1">
                    <a:lumMod val="75000"/>
                  </a:schemeClr>
                </a:solidFill>
              </a:rPr>
              <a:t>info available:</a:t>
            </a:r>
          </a:p>
          <a:p>
            <a:pPr marL="342900" indent="-342900">
              <a:buFont typeface="Arial" pitchFamily="34" charset="0"/>
              <a:buChar char="•"/>
            </a:pPr>
            <a:r>
              <a:rPr lang="en-US" b="1" dirty="0" smtClean="0">
                <a:solidFill>
                  <a:schemeClr val="accent1">
                    <a:lumMod val="75000"/>
                  </a:schemeClr>
                </a:solidFill>
              </a:rPr>
              <a:t>when </a:t>
            </a:r>
            <a:r>
              <a:rPr lang="en-US" b="1" dirty="0">
                <a:solidFill>
                  <a:schemeClr val="accent1">
                    <a:lumMod val="75000"/>
                  </a:schemeClr>
                </a:solidFill>
              </a:rPr>
              <a:t>it is needed, </a:t>
            </a:r>
            <a:endParaRPr lang="en-US" b="1" dirty="0" smtClean="0">
              <a:solidFill>
                <a:schemeClr val="accent1">
                  <a:lumMod val="75000"/>
                </a:schemeClr>
              </a:solidFill>
            </a:endParaRPr>
          </a:p>
          <a:p>
            <a:pPr marL="342900" indent="-342900">
              <a:buFont typeface="Arial" pitchFamily="34" charset="0"/>
              <a:buChar char="•"/>
            </a:pPr>
            <a:r>
              <a:rPr lang="en-US" b="1" dirty="0" smtClean="0">
                <a:solidFill>
                  <a:schemeClr val="accent1">
                    <a:lumMod val="75000"/>
                  </a:schemeClr>
                </a:solidFill>
              </a:rPr>
              <a:t>where </a:t>
            </a:r>
            <a:r>
              <a:rPr lang="en-US" b="1" dirty="0">
                <a:solidFill>
                  <a:schemeClr val="accent1">
                    <a:lumMod val="75000"/>
                  </a:schemeClr>
                </a:solidFill>
              </a:rPr>
              <a:t>it is </a:t>
            </a:r>
            <a:r>
              <a:rPr lang="en-US" b="1" dirty="0" smtClean="0">
                <a:solidFill>
                  <a:schemeClr val="accent1">
                    <a:lumMod val="75000"/>
                  </a:schemeClr>
                </a:solidFill>
              </a:rPr>
              <a:t>needed</a:t>
            </a:r>
          </a:p>
          <a:p>
            <a:pPr marL="342900" indent="-342900">
              <a:buFont typeface="Arial" pitchFamily="34" charset="0"/>
              <a:buChar char="•"/>
            </a:pPr>
            <a:r>
              <a:rPr lang="en-US" b="1" dirty="0" smtClean="0">
                <a:solidFill>
                  <a:schemeClr val="accent1">
                    <a:lumMod val="75000"/>
                  </a:schemeClr>
                </a:solidFill>
              </a:rPr>
              <a:t>and </a:t>
            </a:r>
            <a:r>
              <a:rPr lang="en-US" b="1" dirty="0">
                <a:solidFill>
                  <a:schemeClr val="accent1">
                    <a:lumMod val="75000"/>
                  </a:schemeClr>
                </a:solidFill>
              </a:rPr>
              <a:t>in the form it is </a:t>
            </a:r>
            <a:r>
              <a:rPr lang="en-US" b="1" dirty="0" smtClean="0">
                <a:solidFill>
                  <a:schemeClr val="accent1">
                    <a:lumMod val="75000"/>
                  </a:schemeClr>
                </a:solidFill>
              </a:rPr>
              <a:t>needed </a:t>
            </a:r>
            <a:br>
              <a:rPr lang="en-US" b="1" dirty="0" smtClean="0">
                <a:solidFill>
                  <a:schemeClr val="accent1">
                    <a:lumMod val="75000"/>
                  </a:schemeClr>
                </a:solidFill>
              </a:rPr>
            </a:br>
            <a:r>
              <a:rPr lang="en-US" b="1" dirty="0" smtClean="0">
                <a:solidFill>
                  <a:schemeClr val="accent1">
                    <a:lumMod val="75000"/>
                  </a:schemeClr>
                </a:solidFill>
              </a:rPr>
              <a:t>throughout </a:t>
            </a:r>
            <a:r>
              <a:rPr lang="en-US" b="1" dirty="0">
                <a:solidFill>
                  <a:schemeClr val="accent1">
                    <a:lumMod val="75000"/>
                  </a:schemeClr>
                </a:solidFill>
              </a:rPr>
              <a:t>the </a:t>
            </a:r>
            <a:r>
              <a:rPr lang="en-US" b="1" dirty="0" smtClean="0">
                <a:solidFill>
                  <a:schemeClr val="accent1">
                    <a:lumMod val="75000"/>
                  </a:schemeClr>
                </a:solidFill>
              </a:rPr>
              <a:t>Manufacturing</a:t>
            </a:r>
            <a:br>
              <a:rPr lang="en-US" b="1" dirty="0" smtClean="0">
                <a:solidFill>
                  <a:schemeClr val="accent1">
                    <a:lumMod val="75000"/>
                  </a:schemeClr>
                </a:solidFill>
              </a:rPr>
            </a:br>
            <a:r>
              <a:rPr lang="en-US" b="1" dirty="0" smtClean="0">
                <a:solidFill>
                  <a:schemeClr val="accent1">
                    <a:lumMod val="75000"/>
                  </a:schemeClr>
                </a:solidFill>
              </a:rPr>
              <a:t>ecosystem</a:t>
            </a:r>
            <a:endParaRPr lang="en-US" b="1" dirty="0">
              <a:solidFill>
                <a:schemeClr val="accent1">
                  <a:lumMod val="75000"/>
                </a:schemeClr>
              </a:solidFill>
            </a:endParaRPr>
          </a:p>
        </p:txBody>
      </p:sp>
      <p:sp>
        <p:nvSpPr>
          <p:cNvPr id="19" name="Text Box 2"/>
          <p:cNvSpPr txBox="1">
            <a:spLocks noChangeArrowheads="1"/>
          </p:cNvSpPr>
          <p:nvPr/>
        </p:nvSpPr>
        <p:spPr bwMode="auto">
          <a:xfrm>
            <a:off x="4267201" y="1981200"/>
            <a:ext cx="4572000" cy="4495800"/>
          </a:xfrm>
          <a:prstGeom prst="rect">
            <a:avLst/>
          </a:prstGeom>
          <a:solidFill>
            <a:schemeClr val="bg1">
              <a:lumMod val="95000"/>
            </a:schemeClr>
          </a:solidFill>
          <a:ln w="38100">
            <a:solidFill>
              <a:sysClr val="windowText" lastClr="000000">
                <a:lumMod val="50000"/>
                <a:lumOff val="50000"/>
              </a:sysClr>
            </a:solidFill>
            <a:prstDash val="solid"/>
            <a:miter lim="800000"/>
            <a:headEnd/>
            <a:tailEnd/>
          </a:ln>
        </p:spPr>
        <p:txBody>
          <a:bodyPr rot="0" vert="horz" wrap="square" lIns="91440" tIns="45720" rIns="91440" bIns="45720" anchor="t" anchorCtr="0">
            <a:noAutofit/>
          </a:bodyPr>
          <a:lstStyle/>
          <a:p>
            <a:pPr lvl="0">
              <a:lnSpc>
                <a:spcPct val="115000"/>
              </a:lnSpc>
              <a:spcAft>
                <a:spcPts val="1000"/>
              </a:spcAft>
              <a:defRPr/>
            </a:pPr>
            <a:r>
              <a:rPr kumimoji="0" lang="en-US" sz="1400" b="1" i="0" u="sng" strike="noStrike" kern="0" cap="none" spc="0" normalizeH="0" baseline="0" noProof="0" dirty="0" smtClean="0">
                <a:ln>
                  <a:noFill/>
                </a:ln>
                <a:solidFill>
                  <a:sysClr val="windowText" lastClr="000000"/>
                </a:solidFill>
                <a:effectLst/>
                <a:uLnTx/>
                <a:uFillTx/>
                <a:latin typeface="Calibri"/>
                <a:ea typeface="Calibri"/>
                <a:cs typeface="Times New Roman"/>
              </a:rPr>
              <a:t>Test </a:t>
            </a:r>
            <a:r>
              <a:rPr kumimoji="0" lang="en-US" sz="1400" b="1" i="0" u="sng" strike="noStrike" kern="0" cap="none" spc="0" normalizeH="0" baseline="0" noProof="0" dirty="0">
                <a:ln>
                  <a:noFill/>
                </a:ln>
                <a:solidFill>
                  <a:sysClr val="windowText" lastClr="000000"/>
                </a:solidFill>
                <a:effectLst/>
                <a:uLnTx/>
                <a:uFillTx/>
                <a:latin typeface="Calibri"/>
                <a:ea typeface="Calibri"/>
                <a:cs typeface="Times New Roman"/>
              </a:rPr>
              <a:t>Beds</a:t>
            </a:r>
            <a:r>
              <a:rPr kumimoji="0" lang="en-US" sz="1400" b="0" i="0" u="sng" strike="noStrike" kern="0" cap="none" spc="0" normalizeH="0" baseline="0" noProof="0" dirty="0">
                <a:ln>
                  <a:noFill/>
                </a:ln>
                <a:solidFill>
                  <a:sysClr val="windowText" lastClr="000000"/>
                </a:solidFill>
                <a:effectLst/>
                <a:uLnTx/>
                <a:uFillTx/>
                <a:latin typeface="Calibri"/>
                <a:ea typeface="Calibri"/>
                <a:cs typeface="Times New Roman"/>
              </a:rPr>
              <a:t> </a:t>
            </a:r>
            <a:r>
              <a:rPr kumimoji="0" lang="en-US" sz="1400" b="0" i="0" u="none" strike="noStrike" kern="0" cap="none" spc="0" normalizeH="0" baseline="0" noProof="0" dirty="0">
                <a:ln>
                  <a:noFill/>
                </a:ln>
                <a:solidFill>
                  <a:sysClr val="windowText" lastClr="000000"/>
                </a:solidFill>
                <a:effectLst/>
                <a:uLnTx/>
                <a:uFillTx/>
                <a:latin typeface="Calibri"/>
                <a:ea typeface="Calibri"/>
                <a:cs typeface="Times New Roman"/>
              </a:rPr>
              <a:t>- General Dynamics, </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 General Electric, General </a:t>
            </a:r>
            <a:r>
              <a:rPr kumimoji="0" lang="en-US" sz="1400" b="0" i="0" u="none" strike="noStrike" kern="0" cap="none" spc="0" normalizeH="0" baseline="0" noProof="0" dirty="0">
                <a:ln>
                  <a:noFill/>
                </a:ln>
                <a:solidFill>
                  <a:sysClr val="windowText" lastClr="000000"/>
                </a:solidFill>
                <a:effectLst/>
                <a:uLnTx/>
                <a:uFillTx/>
                <a:latin typeface="Calibri"/>
                <a:ea typeface="Calibri"/>
                <a:cs typeface="Times New Roman"/>
              </a:rPr>
              <a:t>Mills, General Motors, Praxair, Corning, Pfizer, </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NETL, Alcoa, Owens</a:t>
            </a:r>
            <a:r>
              <a:rPr kumimoji="0" lang="en-US" sz="1400" b="0" i="0" u="none" strike="noStrike" kern="0" cap="none" spc="0" normalizeH="0" noProof="0" dirty="0" smtClean="0">
                <a:ln>
                  <a:noFill/>
                </a:ln>
                <a:solidFill>
                  <a:sysClr val="windowText" lastClr="000000"/>
                </a:solidFill>
                <a:effectLst/>
                <a:uLnTx/>
                <a:uFillTx/>
                <a:latin typeface="Calibri"/>
                <a:ea typeface="Calibri"/>
                <a:cs typeface="Times New Roman"/>
              </a:rPr>
              <a:t> </a:t>
            </a:r>
            <a:r>
              <a:rPr lang="en-US" sz="1400" kern="0" dirty="0" smtClean="0">
                <a:solidFill>
                  <a:sysClr val="windowText" lastClr="000000"/>
                </a:solidFill>
                <a:latin typeface="Calibri"/>
                <a:ea typeface="Calibri"/>
                <a:cs typeface="Times New Roman"/>
              </a:rPr>
              <a:t>Corning, </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Advanced Manufacturing Partnership SoCal, Southwest</a:t>
            </a:r>
            <a:r>
              <a:rPr kumimoji="0" lang="en-US" sz="1400" b="0" i="0" u="none" strike="noStrike" kern="0" cap="none" spc="0" normalizeH="0" noProof="0" dirty="0" smtClean="0">
                <a:ln>
                  <a:noFill/>
                </a:ln>
                <a:solidFill>
                  <a:sysClr val="windowText" lastClr="000000"/>
                </a:solidFill>
                <a:effectLst/>
                <a:uLnTx/>
                <a:uFillTx/>
                <a:latin typeface="Calibri"/>
                <a:ea typeface="Calibri"/>
                <a:cs typeface="Times New Roman"/>
              </a:rPr>
              <a:t> Research Institute</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 </a:t>
            </a:r>
            <a:r>
              <a:rPr kumimoji="0" lang="en-US" sz="1400" b="1" i="0" u="sng" strike="noStrike" kern="0" cap="none" spc="0" normalizeH="0" baseline="0" noProof="0" dirty="0">
                <a:ln>
                  <a:noFill/>
                </a:ln>
                <a:solidFill>
                  <a:sysClr val="windowText" lastClr="000000"/>
                </a:solidFill>
                <a:effectLst/>
                <a:uLnTx/>
                <a:uFillTx/>
                <a:latin typeface="Calibri"/>
                <a:ea typeface="Calibri"/>
                <a:cs typeface="Times New Roman"/>
              </a:rPr>
              <a:t>Design</a:t>
            </a:r>
            <a:r>
              <a:rPr kumimoji="0" lang="en-US" sz="1400" b="1" i="0" u="sng" strike="noStrike" kern="0" cap="none" spc="0" normalizeH="0" baseline="0" noProof="0" dirty="0" smtClean="0">
                <a:ln>
                  <a:noFill/>
                </a:ln>
                <a:solidFill>
                  <a:sysClr val="windowText" lastClr="000000"/>
                </a:solidFill>
                <a:effectLst/>
                <a:uLnTx/>
                <a:uFillTx/>
                <a:latin typeface="Calibri"/>
                <a:ea typeface="Calibri"/>
                <a:cs typeface="Times New Roman"/>
              </a:rPr>
              <a:t>/Manufacturing </a:t>
            </a:r>
            <a:r>
              <a:rPr kumimoji="0" lang="en-US" sz="1400" b="1" i="0" u="sng" strike="noStrike" kern="0" cap="none" spc="0" normalizeH="0" baseline="0" noProof="0" dirty="0">
                <a:ln>
                  <a:noFill/>
                </a:ln>
                <a:solidFill>
                  <a:sysClr val="windowText" lastClr="000000"/>
                </a:solidFill>
                <a:effectLst/>
                <a:uLnTx/>
                <a:uFillTx/>
                <a:latin typeface="Calibri"/>
                <a:ea typeface="Calibri"/>
                <a:cs typeface="Times New Roman"/>
              </a:rPr>
              <a:t>Platform Providers</a:t>
            </a:r>
            <a:r>
              <a:rPr kumimoji="0" lang="en-US" sz="1400" b="0" i="0" u="none" strike="noStrike" kern="0" cap="none" spc="0" normalizeH="0" baseline="0" noProof="0" dirty="0">
                <a:ln>
                  <a:noFill/>
                </a:ln>
                <a:solidFill>
                  <a:sysClr val="windowText" lastClr="000000"/>
                </a:solidFill>
                <a:effectLst/>
                <a:uLnTx/>
                <a:uFillTx/>
                <a:latin typeface="Calibri"/>
                <a:ea typeface="Calibri"/>
                <a:cs typeface="Times New Roman"/>
              </a:rPr>
              <a:t> – JPL/NASA, UCLA, Rockwell, Honeywell, Emerson, </a:t>
            </a:r>
            <a:r>
              <a:rPr lang="en-US" sz="1400" kern="0" dirty="0" smtClean="0">
                <a:solidFill>
                  <a:sysClr val="windowText" lastClr="000000"/>
                </a:solidFill>
                <a:latin typeface="Calibri"/>
                <a:ea typeface="Calibri"/>
                <a:cs typeface="Times New Roman"/>
              </a:rPr>
              <a:t>Schneider Electric</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a:t>
            </a:r>
            <a:r>
              <a:rPr kumimoji="0" lang="en-US" sz="1400" b="0" i="0" u="none" strike="noStrike" kern="0" cap="none" spc="0" normalizeH="0" noProof="0" dirty="0" smtClean="0">
                <a:ln>
                  <a:noFill/>
                </a:ln>
                <a:solidFill>
                  <a:sysClr val="windowText" lastClr="000000"/>
                </a:solidFill>
                <a:effectLst/>
                <a:uLnTx/>
                <a:uFillTx/>
                <a:latin typeface="Calibri"/>
                <a:ea typeface="Calibri"/>
                <a:cs typeface="Times New Roman"/>
              </a:rPr>
              <a:t> </a:t>
            </a:r>
            <a:r>
              <a:rPr kumimoji="0" lang="en-US" sz="1400" b="0" i="0" u="none" strike="noStrike" kern="0" cap="none" spc="0" normalizeH="0" baseline="0" noProof="0" dirty="0" err="1" smtClean="0">
                <a:ln>
                  <a:noFill/>
                </a:ln>
                <a:solidFill>
                  <a:sysClr val="windowText" lastClr="000000"/>
                </a:solidFill>
                <a:effectLst/>
                <a:uLnTx/>
                <a:uFillTx/>
                <a:latin typeface="Calibri"/>
                <a:ea typeface="Calibri"/>
                <a:cs typeface="Times New Roman"/>
              </a:rPr>
              <a:t>Nimbis</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 </a:t>
            </a:r>
            <a:r>
              <a:rPr kumimoji="0" lang="en-US" sz="1400" b="0" i="0" u="none" strike="noStrike" kern="0" cap="none" spc="0" normalizeH="0" baseline="0" noProof="0" dirty="0" err="1" smtClean="0">
                <a:ln>
                  <a:noFill/>
                </a:ln>
                <a:solidFill>
                  <a:sysClr val="windowText" lastClr="000000"/>
                </a:solidFill>
                <a:effectLst/>
                <a:uLnTx/>
                <a:uFillTx/>
                <a:latin typeface="Calibri"/>
                <a:ea typeface="Calibri"/>
                <a:cs typeface="Times New Roman"/>
              </a:rPr>
              <a:t>OSISoft</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 </a:t>
            </a:r>
            <a:r>
              <a:rPr kumimoji="0" lang="en-US" sz="1400" b="0" i="0" u="none" strike="noStrike" kern="0" cap="none" spc="0" normalizeH="0" baseline="0" noProof="0" dirty="0" err="1" smtClean="0">
                <a:ln>
                  <a:noFill/>
                </a:ln>
                <a:solidFill>
                  <a:sysClr val="windowText" lastClr="000000"/>
                </a:solidFill>
                <a:effectLst/>
                <a:uLnTx/>
                <a:uFillTx/>
                <a:latin typeface="Calibri"/>
                <a:ea typeface="Calibri"/>
                <a:cs typeface="Times New Roman"/>
              </a:rPr>
              <a:t>Savigent</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  </a:t>
            </a:r>
            <a:r>
              <a:rPr kumimoji="0" lang="en-US" sz="1400" b="1" i="0" u="sng" strike="noStrike" kern="0" cap="none" spc="0" normalizeH="0" baseline="0" noProof="0" dirty="0" smtClean="0">
                <a:ln>
                  <a:noFill/>
                </a:ln>
                <a:solidFill>
                  <a:sysClr val="windowText" lastClr="000000"/>
                </a:solidFill>
                <a:effectLst/>
                <a:uLnTx/>
                <a:uFillTx/>
                <a:latin typeface="Calibri"/>
                <a:ea typeface="Calibri"/>
                <a:cs typeface="Times New Roman"/>
              </a:rPr>
              <a:t>Modeling </a:t>
            </a:r>
            <a:r>
              <a:rPr kumimoji="0" lang="en-US" sz="1400" b="1" i="0" u="sng" strike="noStrike" kern="0" cap="none" spc="0" normalizeH="0" baseline="0" noProof="0" dirty="0">
                <a:ln>
                  <a:noFill/>
                </a:ln>
                <a:solidFill>
                  <a:sysClr val="windowText" lastClr="000000"/>
                </a:solidFill>
                <a:effectLst/>
                <a:uLnTx/>
                <a:uFillTx/>
                <a:latin typeface="Calibri"/>
                <a:ea typeface="Calibri"/>
                <a:cs typeface="Times New Roman"/>
              </a:rPr>
              <a:t>&amp; Simulation Materials, Design, Manufacturing</a:t>
            </a:r>
            <a:r>
              <a:rPr kumimoji="0" lang="en-US" sz="1400" b="0" i="0" u="sng" strike="noStrike" kern="0" cap="none" spc="0" normalizeH="0" baseline="0" noProof="0" dirty="0">
                <a:ln>
                  <a:noFill/>
                </a:ln>
                <a:solidFill>
                  <a:sysClr val="windowText" lastClr="000000"/>
                </a:solidFill>
                <a:effectLst/>
                <a:uLnTx/>
                <a:uFillTx/>
                <a:latin typeface="Calibri"/>
                <a:ea typeface="Calibri"/>
                <a:cs typeface="Times New Roman"/>
              </a:rPr>
              <a:t> </a:t>
            </a:r>
            <a:r>
              <a:rPr kumimoji="0" lang="en-US" sz="1400" b="0" i="0" u="none" strike="noStrike" kern="0" cap="none" spc="0" normalizeH="0" baseline="0" noProof="0" dirty="0">
                <a:ln>
                  <a:noFill/>
                </a:ln>
                <a:solidFill>
                  <a:sysClr val="windowText" lastClr="000000"/>
                </a:solidFill>
                <a:effectLst/>
                <a:uLnTx/>
                <a:uFillTx/>
                <a:latin typeface="Calibri"/>
                <a:ea typeface="Calibri"/>
                <a:cs typeface="Times New Roman"/>
              </a:rPr>
              <a:t>– Caltech/JPL, </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UCLA</a:t>
            </a:r>
            <a:r>
              <a:rPr kumimoji="0" lang="en-US" sz="1400" b="0" i="0" u="none" strike="noStrike" kern="0" cap="none" spc="0" normalizeH="0" baseline="0" noProof="0" dirty="0">
                <a:ln>
                  <a:noFill/>
                </a:ln>
                <a:solidFill>
                  <a:sysClr val="windowText" lastClr="000000"/>
                </a:solidFill>
                <a:effectLst/>
                <a:uLnTx/>
                <a:uFillTx/>
                <a:latin typeface="Calibri"/>
                <a:ea typeface="Calibri"/>
                <a:cs typeface="Times New Roman"/>
              </a:rPr>
              <a:t>, UT Austin, Tulane, NCSU, CMU, </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Purdue </a:t>
            </a:r>
            <a:r>
              <a:rPr kumimoji="0" lang="en-US" sz="1400" b="1" i="0" u="sng" strike="noStrike" kern="0" cap="none" spc="0" normalizeH="0" baseline="0" noProof="0" dirty="0" smtClean="0">
                <a:ln>
                  <a:noFill/>
                </a:ln>
                <a:solidFill>
                  <a:sysClr val="windowText" lastClr="000000"/>
                </a:solidFill>
                <a:effectLst/>
                <a:uLnTx/>
                <a:uFillTx/>
                <a:latin typeface="Calibri"/>
                <a:ea typeface="Calibri"/>
                <a:cs typeface="Times New Roman"/>
              </a:rPr>
              <a:t>Smart </a:t>
            </a:r>
            <a:r>
              <a:rPr kumimoji="0" lang="en-US" sz="1400" b="1" i="0" u="sng" strike="noStrike" kern="0" cap="none" spc="0" normalizeH="0" baseline="0" noProof="0" dirty="0">
                <a:ln>
                  <a:noFill/>
                </a:ln>
                <a:solidFill>
                  <a:sysClr val="windowText" lastClr="000000"/>
                </a:solidFill>
                <a:effectLst/>
                <a:uLnTx/>
                <a:uFillTx/>
                <a:latin typeface="Calibri"/>
                <a:ea typeface="Calibri"/>
                <a:cs typeface="Times New Roman"/>
              </a:rPr>
              <a:t>Manufacturing/Smart Grid</a:t>
            </a:r>
            <a:r>
              <a:rPr kumimoji="0" lang="en-US" sz="1400" b="0" i="0" u="none" strike="noStrike" kern="0" cap="none" spc="0" normalizeH="0" baseline="0" noProof="0" dirty="0">
                <a:ln>
                  <a:noFill/>
                </a:ln>
                <a:solidFill>
                  <a:sysClr val="windowText" lastClr="000000"/>
                </a:solidFill>
                <a:effectLst/>
                <a:uLnTx/>
                <a:uFillTx/>
                <a:latin typeface="Calibri"/>
                <a:ea typeface="Calibri"/>
                <a:cs typeface="Times New Roman"/>
              </a:rPr>
              <a:t> – EPRI </a:t>
            </a:r>
            <a:r>
              <a:rPr kumimoji="0" lang="en-US" sz="1400" b="1" i="0" u="sng" strike="noStrike" kern="0" cap="none" spc="0" normalizeH="0" baseline="0" noProof="0" dirty="0">
                <a:ln>
                  <a:noFill/>
                </a:ln>
                <a:solidFill>
                  <a:sysClr val="windowText" lastClr="000000"/>
                </a:solidFill>
                <a:effectLst/>
                <a:uLnTx/>
                <a:uFillTx/>
                <a:latin typeface="Calibri"/>
                <a:ea typeface="Calibri"/>
                <a:cs typeface="Times New Roman"/>
              </a:rPr>
              <a:t>Global </a:t>
            </a:r>
            <a:r>
              <a:rPr kumimoji="0" lang="en-US" sz="1400" b="1" i="0" u="sng" strike="noStrike" kern="0" cap="none" spc="0" normalizeH="0" baseline="0" noProof="0" dirty="0" smtClean="0">
                <a:ln>
                  <a:noFill/>
                </a:ln>
                <a:solidFill>
                  <a:sysClr val="windowText" lastClr="000000"/>
                </a:solidFill>
                <a:effectLst/>
                <a:uLnTx/>
                <a:uFillTx/>
                <a:latin typeface="Calibri"/>
                <a:ea typeface="Calibri"/>
                <a:cs typeface="Times New Roman"/>
              </a:rPr>
              <a:t>Metrics/Outreach</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 </a:t>
            </a:r>
            <a:r>
              <a:rPr kumimoji="0" lang="en-US" sz="1400" b="0" i="0" u="none" strike="noStrike" kern="0" cap="none" spc="0" normalizeH="0" baseline="0" noProof="0" dirty="0">
                <a:ln>
                  <a:noFill/>
                </a:ln>
                <a:solidFill>
                  <a:sysClr val="windowText" lastClr="000000"/>
                </a:solidFill>
                <a:effectLst/>
                <a:uLnTx/>
                <a:uFillTx/>
                <a:latin typeface="Calibri"/>
                <a:ea typeface="Calibri"/>
                <a:cs typeface="Times New Roman"/>
              </a:rPr>
              <a:t>– </a:t>
            </a:r>
            <a:r>
              <a:rPr kumimoji="0" lang="en-US" sz="1400" b="0" i="0" u="none" strike="noStrike" kern="0" cap="none" spc="0" normalizeH="0" baseline="0" noProof="0" dirty="0" err="1">
                <a:ln>
                  <a:noFill/>
                </a:ln>
                <a:solidFill>
                  <a:sysClr val="windowText" lastClr="000000"/>
                </a:solidFill>
                <a:effectLst/>
                <a:uLnTx/>
                <a:uFillTx/>
                <a:latin typeface="Calibri"/>
                <a:ea typeface="Calibri"/>
                <a:cs typeface="Times New Roman"/>
              </a:rPr>
              <a:t>AIChE</a:t>
            </a:r>
            <a:r>
              <a:rPr kumimoji="0" lang="en-US" sz="1400" b="0" i="0" u="none" strike="noStrike" kern="0" cap="none" spc="0" normalizeH="0" baseline="0" noProof="0" dirty="0">
                <a:ln>
                  <a:noFill/>
                </a:ln>
                <a:solidFill>
                  <a:sysClr val="windowText" lastClr="000000"/>
                </a:solidFill>
                <a:effectLst/>
                <a:uLnTx/>
                <a:uFillTx/>
                <a:latin typeface="Calibri"/>
                <a:ea typeface="Calibri"/>
                <a:cs typeface="Times New Roman"/>
              </a:rPr>
              <a:t>, </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ASQ, AMT, ACEEE, NCMS, MESA, MT Connect, Society</a:t>
            </a:r>
            <a:r>
              <a:rPr kumimoji="0" lang="en-US" sz="1400" b="0" i="0" u="none" strike="noStrike" kern="0" cap="none" spc="0" normalizeH="0" noProof="0" dirty="0" smtClean="0">
                <a:ln>
                  <a:noFill/>
                </a:ln>
                <a:solidFill>
                  <a:sysClr val="windowText" lastClr="000000"/>
                </a:solidFill>
                <a:effectLst/>
                <a:uLnTx/>
                <a:uFillTx/>
                <a:latin typeface="Calibri"/>
                <a:ea typeface="Calibri"/>
                <a:cs typeface="Times New Roman"/>
              </a:rPr>
              <a:t> of Manufacturing Engineers (SME), </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Sustainable Solutions, Spitzer</a:t>
            </a:r>
            <a:r>
              <a:rPr kumimoji="0" lang="en-US" sz="1400" b="0" i="0" u="none" strike="noStrike" kern="0" cap="none" spc="0" normalizeH="0" noProof="0" dirty="0" smtClean="0">
                <a:ln>
                  <a:noFill/>
                </a:ln>
                <a:solidFill>
                  <a:sysClr val="windowText" lastClr="000000"/>
                </a:solidFill>
                <a:effectLst/>
                <a:uLnTx/>
                <a:uFillTx/>
                <a:latin typeface="Calibri"/>
                <a:ea typeface="Calibri"/>
                <a:cs typeface="Times New Roman"/>
              </a:rPr>
              <a:t> &amp; </a:t>
            </a:r>
            <a:r>
              <a:rPr kumimoji="0" lang="en-US" sz="1400" b="0" i="0" u="none" strike="noStrike" kern="0" cap="none" spc="0" normalizeH="0" noProof="0" dirty="0" err="1" smtClean="0">
                <a:ln>
                  <a:noFill/>
                </a:ln>
                <a:solidFill>
                  <a:sysClr val="windowText" lastClr="000000"/>
                </a:solidFill>
                <a:effectLst/>
                <a:uLnTx/>
                <a:uFillTx/>
                <a:latin typeface="Calibri"/>
                <a:ea typeface="Calibri"/>
                <a:cs typeface="Times New Roman"/>
              </a:rPr>
              <a:t>Boyes</a:t>
            </a:r>
            <a:r>
              <a:rPr lang="en-US" sz="1400" kern="0" dirty="0">
                <a:solidFill>
                  <a:sysClr val="windowText" lastClr="000000"/>
                </a:solidFill>
                <a:latin typeface="Calibri"/>
                <a:ea typeface="Calibri"/>
                <a:cs typeface="Times New Roman"/>
              </a:rPr>
              <a:t> </a:t>
            </a:r>
            <a:r>
              <a:rPr kumimoji="0" lang="en-US" sz="1400" b="1" i="0" u="sng" strike="noStrike" kern="0" cap="none" spc="0" normalizeH="0" baseline="0" noProof="0" dirty="0" smtClean="0">
                <a:ln>
                  <a:noFill/>
                </a:ln>
                <a:solidFill>
                  <a:sysClr val="windowText" lastClr="000000"/>
                </a:solidFill>
                <a:effectLst/>
                <a:uLnTx/>
                <a:uFillTx/>
                <a:latin typeface="Calibri"/>
                <a:ea typeface="Calibri"/>
                <a:cs typeface="Times New Roman"/>
              </a:rPr>
              <a:t>Agency partners</a:t>
            </a:r>
            <a:r>
              <a:rPr kumimoji="0" lang="en-US" sz="1400" b="0" i="0" u="sng" strike="noStrike" kern="0" cap="none" spc="0" normalizeH="0" baseline="0" noProof="0" dirty="0" smtClean="0">
                <a:ln>
                  <a:noFill/>
                </a:ln>
                <a:solidFill>
                  <a:sysClr val="windowText" lastClr="000000"/>
                </a:solidFill>
                <a:effectLst/>
                <a:uLnTx/>
                <a:uFillTx/>
                <a:latin typeface="Calibri"/>
                <a:ea typeface="Calibri"/>
                <a:cs typeface="Times New Roman"/>
              </a:rPr>
              <a:t> </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 DOE, NIST</a:t>
            </a:r>
            <a:r>
              <a:rPr kumimoji="0" lang="en-US" sz="1400" b="0" i="0" u="none" strike="noStrike" kern="0" cap="none" spc="0" normalizeH="0" baseline="0" noProof="0" dirty="0">
                <a:ln>
                  <a:noFill/>
                </a:ln>
                <a:solidFill>
                  <a:sysClr val="windowText" lastClr="000000"/>
                </a:solidFill>
                <a:effectLst/>
                <a:uLnTx/>
                <a:uFillTx/>
                <a:latin typeface="Calibri"/>
                <a:ea typeface="Calibri"/>
                <a:cs typeface="Times New Roman"/>
              </a:rPr>
              <a:t>, NSF </a:t>
            </a:r>
            <a:r>
              <a:rPr kumimoji="0" lang="en-US" sz="1400" b="1" i="0" u="sng" strike="noStrike" kern="0" cap="none" spc="0" normalizeH="0" baseline="0" noProof="0" dirty="0" smtClean="0">
                <a:ln>
                  <a:noFill/>
                </a:ln>
                <a:solidFill>
                  <a:sysClr val="windowText" lastClr="000000"/>
                </a:solidFill>
                <a:effectLst/>
                <a:uLnTx/>
                <a:uFillTx/>
                <a:latin typeface="Calibri"/>
                <a:ea typeface="Calibri"/>
                <a:cs typeface="Times New Roman"/>
              </a:rPr>
              <a:t>Regional </a:t>
            </a:r>
            <a:r>
              <a:rPr lang="en-US" sz="1400" b="1" u="sng" kern="0" dirty="0">
                <a:solidFill>
                  <a:sysClr val="windowText" lastClr="000000"/>
                </a:solidFill>
                <a:latin typeface="Calibri"/>
                <a:ea typeface="Calibri"/>
                <a:cs typeface="Times New Roman"/>
              </a:rPr>
              <a:t>P</a:t>
            </a:r>
            <a:r>
              <a:rPr kumimoji="0" lang="en-US" sz="1400" b="1" i="0" u="sng" strike="noStrike" kern="0" cap="none" spc="0" normalizeH="0" baseline="0" noProof="0" dirty="0" err="1" smtClean="0">
                <a:ln>
                  <a:noFill/>
                </a:ln>
                <a:solidFill>
                  <a:sysClr val="windowText" lastClr="000000"/>
                </a:solidFill>
                <a:effectLst/>
                <a:uLnTx/>
                <a:uFillTx/>
                <a:latin typeface="Calibri"/>
                <a:ea typeface="Calibri"/>
                <a:cs typeface="Times New Roman"/>
              </a:rPr>
              <a:t>artners</a:t>
            </a:r>
            <a:r>
              <a:rPr kumimoji="0" lang="en-US" sz="1400" b="0" i="0" u="sng" strike="noStrike" kern="0" cap="none" spc="0" normalizeH="0" baseline="0" noProof="0" dirty="0" smtClean="0">
                <a:ln>
                  <a:noFill/>
                </a:ln>
                <a:solidFill>
                  <a:sysClr val="windowText" lastClr="000000"/>
                </a:solidFill>
                <a:effectLst/>
                <a:uLnTx/>
                <a:uFillTx/>
                <a:latin typeface="Calibri"/>
                <a:ea typeface="Calibri"/>
                <a:cs typeface="Times New Roman"/>
              </a:rPr>
              <a:t> </a:t>
            </a:r>
            <a:r>
              <a:rPr lang="en-US" sz="1400" kern="0" dirty="0">
                <a:solidFill>
                  <a:sysClr val="windowText" lastClr="000000"/>
                </a:solidFill>
                <a:ea typeface="Calibri"/>
                <a:cs typeface="Times New Roman"/>
              </a:rPr>
              <a:t>–Center for Advanced Technology Systems/RPI, Wisconsin </a:t>
            </a:r>
            <a:r>
              <a:rPr kumimoji="0" lang="en-US" sz="1400" b="0" i="0" u="none" strike="noStrike" kern="0" cap="none" spc="0" normalizeH="0" baseline="0" noProof="0" dirty="0">
                <a:ln>
                  <a:noFill/>
                </a:ln>
                <a:solidFill>
                  <a:sysClr val="windowText" lastClr="000000"/>
                </a:solidFill>
                <a:effectLst/>
                <a:uLnTx/>
                <a:uFillTx/>
                <a:latin typeface="Calibri"/>
                <a:ea typeface="Calibri"/>
                <a:cs typeface="Times New Roman"/>
              </a:rPr>
              <a:t>Manufacturing </a:t>
            </a:r>
            <a:r>
              <a:rPr kumimoji="0" lang="en-US" sz="1400" b="0" i="0" u="none" strike="noStrike" kern="0" cap="none" spc="0" normalizeH="0" baseline="0" noProof="0" dirty="0" smtClean="0">
                <a:ln>
                  <a:noFill/>
                </a:ln>
                <a:solidFill>
                  <a:sysClr val="windowText" lastClr="000000"/>
                </a:solidFill>
                <a:effectLst/>
                <a:uLnTx/>
                <a:uFillTx/>
                <a:latin typeface="Calibri"/>
                <a:ea typeface="Calibri"/>
                <a:cs typeface="Times New Roman"/>
              </a:rPr>
              <a:t>Institute</a:t>
            </a:r>
            <a:r>
              <a:rPr kumimoji="0" lang="en-US" sz="1400" b="0" i="0" u="none" strike="noStrike" kern="0" cap="none" spc="0" normalizeH="0" baseline="0" noProof="0" dirty="0" smtClean="0">
                <a:ln>
                  <a:noFill/>
                </a:ln>
                <a:solidFill>
                  <a:sysClr val="windowText" lastClr="000000"/>
                </a:solidFill>
                <a:effectLst/>
                <a:uLnTx/>
                <a:uFillTx/>
                <a:latin typeface="Calibri" panose="020F0502020204030204" pitchFamily="34" charset="0"/>
                <a:ea typeface="Calibri"/>
                <a:cs typeface="Times New Roman"/>
              </a:rPr>
              <a:t>,</a:t>
            </a:r>
            <a:r>
              <a:rPr kumimoji="0" lang="en-US" sz="1400" b="0" i="0" u="none" strike="noStrike" kern="0" cap="none" spc="0" normalizeH="0" noProof="0" dirty="0" smtClean="0">
                <a:ln>
                  <a:noFill/>
                </a:ln>
                <a:solidFill>
                  <a:sysClr val="windowText" lastClr="000000"/>
                </a:solidFill>
                <a:effectLst/>
                <a:uLnTx/>
                <a:uFillTx/>
                <a:latin typeface="Calibri" panose="020F0502020204030204" pitchFamily="34" charset="0"/>
                <a:ea typeface="Calibri"/>
                <a:cs typeface="Times New Roman"/>
              </a:rPr>
              <a:t> AMP SoCal, </a:t>
            </a:r>
            <a:r>
              <a:rPr lang="en-US" sz="1400" kern="0" dirty="0" smtClean="0">
                <a:solidFill>
                  <a:sysClr val="windowText" lastClr="000000"/>
                </a:solidFill>
                <a:latin typeface="Calibri" panose="020F0502020204030204" pitchFamily="34" charset="0"/>
                <a:ea typeface="Calibri"/>
                <a:cs typeface="Times New Roman"/>
              </a:rPr>
              <a:t>Association </a:t>
            </a:r>
            <a:r>
              <a:rPr lang="en-US" sz="1400" kern="0" dirty="0">
                <a:solidFill>
                  <a:sysClr val="windowText" lastClr="000000"/>
                </a:solidFill>
                <a:latin typeface="Calibri" panose="020F0502020204030204" pitchFamily="34" charset="0"/>
                <a:ea typeface="Calibri"/>
                <a:cs typeface="Times New Roman"/>
              </a:rPr>
              <a:t>of State Energy Research &amp; Technology Transfer Institutions (ASERTTI), National Association of State Energy Officials (</a:t>
            </a:r>
            <a:r>
              <a:rPr lang="en-US" sz="1400" kern="0" dirty="0" smtClean="0">
                <a:solidFill>
                  <a:sysClr val="windowText" lastClr="000000"/>
                </a:solidFill>
                <a:latin typeface="Calibri" panose="020F0502020204030204" pitchFamily="34" charset="0"/>
                <a:ea typeface="Calibri"/>
                <a:cs typeface="Times New Roman"/>
              </a:rPr>
              <a:t>NASEO)</a:t>
            </a:r>
            <a:endParaRPr kumimoji="0" lang="en-US" sz="1400" b="1" i="0" u="none" strike="noStrike" kern="0" cap="none" spc="0" normalizeH="0" baseline="0" noProof="0" dirty="0">
              <a:ln>
                <a:noFill/>
              </a:ln>
              <a:solidFill>
                <a:sysClr val="windowText" lastClr="000000"/>
              </a:solidFill>
              <a:effectLst/>
              <a:uLnTx/>
              <a:uFillTx/>
              <a:latin typeface="Calibri" panose="020F0502020204030204" pitchFamily="34" charset="0"/>
              <a:ea typeface="Calibri"/>
              <a:cs typeface="Times New Roman"/>
            </a:endParaRPr>
          </a:p>
          <a:p>
            <a:pPr marL="0" marR="0" lvl="0" indent="0" defTabSz="914400" eaLnBrk="1" fontAlgn="auto" latinLnBrk="0" hangingPunct="1">
              <a:lnSpc>
                <a:spcPct val="115000"/>
              </a:lnSpc>
              <a:spcBef>
                <a:spcPts val="0"/>
              </a:spcBef>
              <a:spcAft>
                <a:spcPts val="100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Calibri"/>
                <a:ea typeface="Calibri"/>
                <a:cs typeface="Times New Roman"/>
              </a:rPr>
              <a:t> </a:t>
            </a:r>
            <a:endParaRPr kumimoji="0" lang="en-US" sz="1100" b="0" i="0" u="none" strike="noStrike" kern="0" cap="none" spc="0" normalizeH="0" baseline="0" noProof="0" dirty="0">
              <a:ln>
                <a:noFill/>
              </a:ln>
              <a:solidFill>
                <a:sysClr val="windowText" lastClr="000000"/>
              </a:solidFill>
              <a:effectLst/>
              <a:uLnTx/>
              <a:uFillTx/>
              <a:latin typeface="Calibri"/>
              <a:ea typeface="Calibri"/>
              <a:cs typeface="Times New Roman"/>
            </a:endParaRPr>
          </a:p>
          <a:p>
            <a:pPr marL="0" marR="0" lvl="0" indent="0" defTabSz="914400" eaLnBrk="1" fontAlgn="auto" latinLnBrk="0" hangingPunct="1">
              <a:lnSpc>
                <a:spcPct val="115000"/>
              </a:lnSpc>
              <a:spcBef>
                <a:spcPts val="0"/>
              </a:spcBef>
              <a:spcAft>
                <a:spcPts val="100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Calibri"/>
                <a:ea typeface="Calibri"/>
                <a:cs typeface="Times New Roman"/>
              </a:rPr>
              <a:t> </a:t>
            </a:r>
            <a:endParaRPr kumimoji="0" lang="en-US" sz="1100" b="0" i="0" u="none" strike="noStrike" kern="0" cap="none" spc="0" normalizeH="0" baseline="0" noProof="0" dirty="0">
              <a:ln>
                <a:noFill/>
              </a:ln>
              <a:solidFill>
                <a:sysClr val="windowText" lastClr="000000"/>
              </a:solidFill>
              <a:effectLst/>
              <a:uLnTx/>
              <a:uFillTx/>
              <a:latin typeface="Calibri"/>
              <a:ea typeface="Calibri"/>
              <a:cs typeface="Times New Roman"/>
            </a:endParaRPr>
          </a:p>
          <a:p>
            <a:pPr marL="0" marR="0" lvl="0" indent="0" defTabSz="914400" eaLnBrk="1" fontAlgn="auto" latinLnBrk="0" hangingPunct="1">
              <a:lnSpc>
                <a:spcPct val="115000"/>
              </a:lnSpc>
              <a:spcBef>
                <a:spcPts val="0"/>
              </a:spcBef>
              <a:spcAft>
                <a:spcPts val="100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Calibri"/>
                <a:ea typeface="Calibri"/>
                <a:cs typeface="Times New Roman"/>
              </a:rPr>
              <a:t> </a:t>
            </a:r>
            <a:endParaRPr kumimoji="0" lang="en-US" sz="1100" b="0" i="0" u="none" strike="noStrike" kern="0" cap="none" spc="0" normalizeH="0" baseline="0" noProof="0" dirty="0">
              <a:ln>
                <a:noFill/>
              </a:ln>
              <a:solidFill>
                <a:sysClr val="windowText" lastClr="000000"/>
              </a:solidFill>
              <a:effectLst/>
              <a:uLnTx/>
              <a:uFillTx/>
              <a:latin typeface="Calibri"/>
              <a:ea typeface="Calibri"/>
              <a:cs typeface="Times New Roman"/>
            </a:endParaRPr>
          </a:p>
          <a:p>
            <a:pPr marL="0" marR="0" lvl="0" indent="0" defTabSz="914400" eaLnBrk="1" fontAlgn="auto" latinLnBrk="0" hangingPunct="1">
              <a:lnSpc>
                <a:spcPct val="115000"/>
              </a:lnSpc>
              <a:spcBef>
                <a:spcPts val="0"/>
              </a:spcBef>
              <a:spcAft>
                <a:spcPts val="1000"/>
              </a:spcAft>
              <a:buClrTx/>
              <a:buSzTx/>
              <a:buFontTx/>
              <a:buNone/>
              <a:tabLst/>
              <a:defRPr/>
            </a:pPr>
            <a:r>
              <a:rPr kumimoji="0" lang="en-US" sz="1000" b="1" i="0" u="none" strike="noStrike" kern="0" cap="none" spc="0" normalizeH="0" baseline="0" noProof="0" dirty="0">
                <a:ln>
                  <a:noFill/>
                </a:ln>
                <a:solidFill>
                  <a:sysClr val="windowText" lastClr="000000"/>
                </a:solidFill>
                <a:effectLst/>
                <a:uLnTx/>
                <a:uFillTx/>
                <a:latin typeface="Calibri"/>
                <a:ea typeface="Calibri"/>
                <a:cs typeface="Times New Roman"/>
              </a:rPr>
              <a:t> </a:t>
            </a:r>
            <a:endParaRPr kumimoji="0" lang="en-US" sz="1100" b="0" i="0" u="none" strike="noStrike" kern="0" cap="none" spc="0" normalizeH="0" baseline="0" noProof="0" dirty="0">
              <a:ln>
                <a:noFill/>
              </a:ln>
              <a:solidFill>
                <a:sysClr val="windowText" lastClr="000000"/>
              </a:solidFill>
              <a:effectLst/>
              <a:uLnTx/>
              <a:uFillTx/>
              <a:latin typeface="Calibri"/>
              <a:ea typeface="Calibri"/>
              <a:cs typeface="Times New Roman"/>
            </a:endParaRPr>
          </a:p>
          <a:p>
            <a:pPr marL="0" marR="0" lvl="0" indent="0" defTabSz="914400" eaLnBrk="1" fontAlgn="auto" latinLnBrk="0" hangingPunct="1">
              <a:lnSpc>
                <a:spcPct val="115000"/>
              </a:lnSpc>
              <a:spcBef>
                <a:spcPts val="0"/>
              </a:spcBef>
              <a:spcAft>
                <a:spcPts val="100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Calibri"/>
                <a:ea typeface="Calibri"/>
                <a:cs typeface="Times New Roman"/>
              </a:rPr>
              <a:t> </a:t>
            </a:r>
            <a:endParaRPr kumimoji="0" lang="en-US" sz="1100" b="0" i="0" u="none" strike="noStrike" kern="0" cap="none" spc="0" normalizeH="0" baseline="0" noProof="0" dirty="0">
              <a:ln>
                <a:noFill/>
              </a:ln>
              <a:solidFill>
                <a:sysClr val="windowText" lastClr="000000"/>
              </a:solidFill>
              <a:effectLst/>
              <a:uLnTx/>
              <a:uFillTx/>
              <a:latin typeface="Calibri"/>
              <a:ea typeface="Calibri"/>
              <a:cs typeface="Times New Roman"/>
            </a:endParaRPr>
          </a:p>
        </p:txBody>
      </p:sp>
    </p:spTree>
    <p:extLst>
      <p:ext uri="{BB962C8B-B14F-4D97-AF65-F5344CB8AC3E}">
        <p14:creationId xmlns:p14="http://schemas.microsoft.com/office/powerpoint/2010/main" val="13457611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7" name="Title 6"/>
          <p:cNvSpPr>
            <a:spLocks noGrp="1"/>
          </p:cNvSpPr>
          <p:nvPr>
            <p:ph type="ctrTitle"/>
          </p:nvPr>
        </p:nvSpPr>
        <p:spPr>
          <a:xfrm>
            <a:off x="609600" y="990600"/>
            <a:ext cx="8001000" cy="5638801"/>
          </a:xfrm>
        </p:spPr>
        <p:txBody>
          <a:bodyPr>
            <a:noAutofit/>
          </a:bodyPr>
          <a:lstStyle/>
          <a:p>
            <a:pPr algn="l"/>
            <a:r>
              <a:rPr lang="en-US" sz="1800" b="1" dirty="0" smtClean="0"/>
              <a:t/>
            </a:r>
            <a:br>
              <a:rPr lang="en-US" sz="1800" b="1" dirty="0" smtClean="0"/>
            </a:br>
            <a:r>
              <a:rPr lang="en-US" sz="1800" dirty="0" smtClean="0"/>
              <a:t>The challenge for 21st Century Smart Manufacturing (SM) is manufacturing in which </a:t>
            </a:r>
            <a:r>
              <a:rPr lang="en-US" sz="1800" b="1" dirty="0" smtClean="0"/>
              <a:t>all information is available when it is needed, where it is needed, and in the form it is </a:t>
            </a:r>
            <a:r>
              <a:rPr lang="en-US" sz="1800" b="1" dirty="0" smtClean="0">
                <a:latin typeface="+mn-lt"/>
              </a:rPr>
              <a:t>most</a:t>
            </a:r>
            <a:r>
              <a:rPr lang="en-US" sz="1800" b="1" dirty="0" smtClean="0"/>
              <a:t> useful to drive optimal actions and responses. </a:t>
            </a:r>
            <a:br>
              <a:rPr lang="en-US" sz="1800" b="1" dirty="0" smtClean="0"/>
            </a:br>
            <a:r>
              <a:rPr lang="en-US" sz="1800" b="1" dirty="0" smtClean="0"/>
              <a:t/>
            </a:r>
            <a:br>
              <a:rPr lang="en-US" sz="1800" b="1" dirty="0" smtClean="0"/>
            </a:br>
            <a:r>
              <a:rPr lang="en-US" sz="1800" dirty="0" smtClean="0"/>
              <a:t>SM also encompasses the sophisticated practice of </a:t>
            </a:r>
            <a:r>
              <a:rPr lang="en-US" sz="1800" b="1" dirty="0" smtClean="0"/>
              <a:t>generating and applying data-driven </a:t>
            </a:r>
            <a:r>
              <a:rPr lang="en-US" sz="1800" b="1" i="1" dirty="0" smtClean="0"/>
              <a:t>Manufacturing Intelligence </a:t>
            </a:r>
            <a:r>
              <a:rPr lang="en-US" sz="1800" b="1" dirty="0" smtClean="0"/>
              <a:t>throughout the lifecycle of design, engineering, planning and production. </a:t>
            </a:r>
            <a:br>
              <a:rPr lang="en-US" sz="1800" b="1" dirty="0" smtClean="0"/>
            </a:br>
            <a:r>
              <a:rPr lang="en-US" sz="1800" b="1" dirty="0" smtClean="0"/>
              <a:t/>
            </a:r>
            <a:br>
              <a:rPr lang="en-US" sz="1800" b="1" dirty="0" smtClean="0"/>
            </a:br>
            <a:r>
              <a:rPr lang="en-US" sz="1800" b="1" dirty="0" smtClean="0"/>
              <a:t>Manufacturing intelligence is a deep, comprehensive behavioral understanding of the manufacturing process through data and modeling, </a:t>
            </a:r>
            <a:r>
              <a:rPr lang="en-US" sz="1800" dirty="0" smtClean="0"/>
              <a:t>which can create a new capacity to observe and take action on integrated patterns of operation through networked data, information, analytics, and metrics. </a:t>
            </a:r>
            <a:r>
              <a:rPr lang="en-US" sz="1800" b="1" dirty="0" smtClean="0"/>
              <a:t/>
            </a:r>
            <a:br>
              <a:rPr lang="en-US" sz="1800" b="1" dirty="0" smtClean="0"/>
            </a:br>
            <a:r>
              <a:rPr lang="en-US" sz="1800" b="1" dirty="0" smtClean="0"/>
              <a:t/>
            </a:r>
            <a:br>
              <a:rPr lang="en-US" sz="1800" b="1" dirty="0" smtClean="0"/>
            </a:br>
            <a:r>
              <a:rPr lang="en-US" sz="1800" dirty="0" smtClean="0"/>
              <a:t>Smart Manufacturing Leadership Coalition (SMLC), </a:t>
            </a:r>
            <a:r>
              <a:rPr lang="en-US" sz="1800" b="1" dirty="0" smtClean="0"/>
              <a:t>identified that by lowering the implementation barriers around cost, complexity, ease-of-use, and measurement availability through the use of an open cloud SM platform, </a:t>
            </a:r>
            <a:r>
              <a:rPr lang="en-US" sz="1800" dirty="0" smtClean="0"/>
              <a:t>the U.S. manufacturing industry could deploy foundational infrastructure for vertically and horizontally oriented manufacturing intelligence to collectively strengthen capability. </a:t>
            </a:r>
            <a:r>
              <a:rPr lang="en-US" sz="1800" b="1" dirty="0" smtClean="0"/>
              <a:t/>
            </a:r>
            <a:br>
              <a:rPr lang="en-US" sz="1800" b="1" dirty="0" smtClean="0"/>
            </a:br>
            <a:endParaRPr lang="en-US" sz="1800" b="1" dirty="0"/>
          </a:p>
        </p:txBody>
      </p:sp>
      <p:sp>
        <p:nvSpPr>
          <p:cNvPr id="11" name="Title 1"/>
          <p:cNvSpPr txBox="1">
            <a:spLocks/>
          </p:cNvSpPr>
          <p:nvPr/>
        </p:nvSpPr>
        <p:spPr>
          <a:xfrm>
            <a:off x="457200" y="76200"/>
            <a:ext cx="8229600" cy="1143000"/>
          </a:xfrm>
          <a:prstGeom prst="rect">
            <a:avLst/>
          </a:prstGeom>
        </p:spPr>
        <p:txBody>
          <a:bodyPr vert="horz" lIns="91440" tIns="45720" rIns="91440" bIns="45720" rtlCol="0" anchor="ctr">
            <a:normAutofit fontScale="92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Intelligent Manufacturing Challenge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015916173"/>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p:cNvSpPr/>
          <p:nvPr/>
        </p:nvSpPr>
        <p:spPr>
          <a:xfrm>
            <a:off x="1671185" y="1054100"/>
            <a:ext cx="6223000" cy="5295900"/>
          </a:xfrm>
          <a:prstGeom prst="triangle">
            <a:avLst/>
          </a:prstGeom>
          <a:scene3d>
            <a:camera prst="perspective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95546" y="5802868"/>
            <a:ext cx="2400454" cy="369332"/>
          </a:xfrm>
          <a:prstGeom prst="rect">
            <a:avLst/>
          </a:prstGeom>
          <a:noFill/>
        </p:spPr>
        <p:txBody>
          <a:bodyPr wrap="none" rtlCol="0">
            <a:spAutoFit/>
          </a:bodyPr>
          <a:lstStyle/>
          <a:p>
            <a:r>
              <a:rPr lang="en-US" dirty="0" smtClean="0"/>
              <a:t>Secure I, P and </a:t>
            </a:r>
            <a:r>
              <a:rPr lang="en-US" dirty="0" err="1" smtClean="0"/>
              <a:t>SaaS</a:t>
            </a:r>
            <a:endParaRPr lang="en-US" dirty="0"/>
          </a:p>
        </p:txBody>
      </p:sp>
      <p:sp>
        <p:nvSpPr>
          <p:cNvPr id="4" name="TextBox 3"/>
          <p:cNvSpPr txBox="1"/>
          <p:nvPr/>
        </p:nvSpPr>
        <p:spPr>
          <a:xfrm>
            <a:off x="3639648" y="5257800"/>
            <a:ext cx="2532552" cy="369332"/>
          </a:xfrm>
          <a:prstGeom prst="rect">
            <a:avLst/>
          </a:prstGeom>
          <a:noFill/>
        </p:spPr>
        <p:txBody>
          <a:bodyPr wrap="none" rtlCol="0">
            <a:spAutoFit/>
          </a:bodyPr>
          <a:lstStyle/>
          <a:p>
            <a:r>
              <a:rPr lang="en-US" dirty="0" smtClean="0"/>
              <a:t>Secure Data Highways</a:t>
            </a:r>
            <a:endParaRPr lang="en-US" dirty="0"/>
          </a:p>
        </p:txBody>
      </p:sp>
      <p:sp>
        <p:nvSpPr>
          <p:cNvPr id="5" name="TextBox 4"/>
          <p:cNvSpPr txBox="1"/>
          <p:nvPr/>
        </p:nvSpPr>
        <p:spPr>
          <a:xfrm>
            <a:off x="3364958" y="4406900"/>
            <a:ext cx="2807242" cy="646331"/>
          </a:xfrm>
          <a:prstGeom prst="rect">
            <a:avLst/>
          </a:prstGeom>
          <a:noFill/>
        </p:spPr>
        <p:txBody>
          <a:bodyPr wrap="none" rtlCol="0">
            <a:spAutoFit/>
          </a:bodyPr>
          <a:lstStyle/>
          <a:p>
            <a:pPr algn="ctr"/>
            <a:r>
              <a:rPr lang="en-US" dirty="0" smtClean="0"/>
              <a:t>Data &amp; Device Integration &amp;</a:t>
            </a:r>
          </a:p>
          <a:p>
            <a:pPr algn="ctr"/>
            <a:r>
              <a:rPr lang="en-US" dirty="0" smtClean="0"/>
              <a:t>Orchestration</a:t>
            </a:r>
            <a:endParaRPr lang="en-US" dirty="0"/>
          </a:p>
        </p:txBody>
      </p:sp>
      <p:sp>
        <p:nvSpPr>
          <p:cNvPr id="6" name="TextBox 5"/>
          <p:cNvSpPr txBox="1"/>
          <p:nvPr/>
        </p:nvSpPr>
        <p:spPr>
          <a:xfrm>
            <a:off x="3316084" y="3822700"/>
            <a:ext cx="3160916" cy="369332"/>
          </a:xfrm>
          <a:prstGeom prst="rect">
            <a:avLst/>
          </a:prstGeom>
          <a:noFill/>
        </p:spPr>
        <p:txBody>
          <a:bodyPr wrap="none" rtlCol="0">
            <a:spAutoFit/>
          </a:bodyPr>
          <a:lstStyle/>
          <a:p>
            <a:r>
              <a:rPr lang="en-US" dirty="0" smtClean="0"/>
              <a:t>Smart Factory Manufacturing</a:t>
            </a:r>
            <a:endParaRPr lang="en-US" dirty="0"/>
          </a:p>
        </p:txBody>
      </p:sp>
      <p:sp>
        <p:nvSpPr>
          <p:cNvPr id="7" name="TextBox 6"/>
          <p:cNvSpPr txBox="1"/>
          <p:nvPr/>
        </p:nvSpPr>
        <p:spPr>
          <a:xfrm>
            <a:off x="3874727" y="3022600"/>
            <a:ext cx="1916473" cy="646331"/>
          </a:xfrm>
          <a:prstGeom prst="rect">
            <a:avLst/>
          </a:prstGeom>
          <a:noFill/>
        </p:spPr>
        <p:txBody>
          <a:bodyPr wrap="none" rtlCol="0">
            <a:spAutoFit/>
          </a:bodyPr>
          <a:lstStyle/>
          <a:p>
            <a:pPr algn="ctr"/>
            <a:r>
              <a:rPr lang="en-US" dirty="0" smtClean="0"/>
              <a:t>Smart Enterprise</a:t>
            </a:r>
          </a:p>
          <a:p>
            <a:pPr algn="ctr"/>
            <a:r>
              <a:rPr lang="en-US" dirty="0" smtClean="0"/>
              <a:t>Manufacturing</a:t>
            </a:r>
            <a:endParaRPr lang="en-US" dirty="0"/>
          </a:p>
        </p:txBody>
      </p:sp>
      <p:sp>
        <p:nvSpPr>
          <p:cNvPr id="8" name="TextBox 7"/>
          <p:cNvSpPr txBox="1"/>
          <p:nvPr/>
        </p:nvSpPr>
        <p:spPr>
          <a:xfrm>
            <a:off x="533400" y="76200"/>
            <a:ext cx="5486400" cy="954107"/>
          </a:xfrm>
          <a:prstGeom prst="rect">
            <a:avLst/>
          </a:prstGeom>
          <a:noFill/>
        </p:spPr>
        <p:txBody>
          <a:bodyPr wrap="square" rtlCol="0">
            <a:spAutoFit/>
          </a:bodyPr>
          <a:lstStyle/>
          <a:p>
            <a:pPr algn="ctr"/>
            <a:r>
              <a:rPr lang="en-US" sz="2800" dirty="0" smtClean="0"/>
              <a:t>Manufacturing</a:t>
            </a:r>
          </a:p>
          <a:p>
            <a:pPr algn="ctr"/>
            <a:r>
              <a:rPr lang="en-US" sz="2800" dirty="0" smtClean="0"/>
              <a:t>Health &amp; Sustainability Challenge</a:t>
            </a:r>
            <a:endParaRPr lang="en-US" sz="2800" dirty="0"/>
          </a:p>
        </p:txBody>
      </p:sp>
      <p:sp>
        <p:nvSpPr>
          <p:cNvPr id="9" name="TextBox 8"/>
          <p:cNvSpPr txBox="1"/>
          <p:nvPr/>
        </p:nvSpPr>
        <p:spPr>
          <a:xfrm>
            <a:off x="4094605" y="1968500"/>
            <a:ext cx="1467995" cy="923330"/>
          </a:xfrm>
          <a:prstGeom prst="rect">
            <a:avLst/>
          </a:prstGeom>
          <a:noFill/>
        </p:spPr>
        <p:txBody>
          <a:bodyPr wrap="none" rtlCol="0">
            <a:spAutoFit/>
          </a:bodyPr>
          <a:lstStyle/>
          <a:p>
            <a:pPr algn="ctr"/>
            <a:r>
              <a:rPr lang="en-US" dirty="0" smtClean="0"/>
              <a:t>Collective </a:t>
            </a:r>
          </a:p>
          <a:p>
            <a:pPr algn="ctr"/>
            <a:r>
              <a:rPr lang="en-US" dirty="0" smtClean="0"/>
              <a:t>Innovation &amp;</a:t>
            </a:r>
          </a:p>
          <a:p>
            <a:pPr algn="ctr"/>
            <a:r>
              <a:rPr lang="en-US" dirty="0" smtClean="0"/>
              <a:t>Practice</a:t>
            </a:r>
            <a:endParaRPr lang="en-US" dirty="0"/>
          </a:p>
        </p:txBody>
      </p:sp>
      <p:cxnSp>
        <p:nvCxnSpPr>
          <p:cNvPr id="11" name="Straight Connector 10"/>
          <p:cNvCxnSpPr/>
          <p:nvPr/>
        </p:nvCxnSpPr>
        <p:spPr>
          <a:xfrm flipV="1">
            <a:off x="2057400" y="5676900"/>
            <a:ext cx="5435600" cy="12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438400" y="5105400"/>
            <a:ext cx="4724400" cy="12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82900" y="4330700"/>
            <a:ext cx="3822700" cy="12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2" idx="1"/>
            <a:endCxn id="2" idx="5"/>
          </p:cNvCxnSpPr>
          <p:nvPr/>
        </p:nvCxnSpPr>
        <p:spPr>
          <a:xfrm>
            <a:off x="3226935" y="3702050"/>
            <a:ext cx="311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3657600" y="2971800"/>
            <a:ext cx="2209800" cy="1270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315200" y="4686300"/>
            <a:ext cx="1852678" cy="646331"/>
          </a:xfrm>
          <a:prstGeom prst="rect">
            <a:avLst/>
          </a:prstGeom>
          <a:noFill/>
        </p:spPr>
        <p:txBody>
          <a:bodyPr wrap="none" rtlCol="0">
            <a:spAutoFit/>
          </a:bodyPr>
          <a:lstStyle/>
          <a:p>
            <a:r>
              <a:rPr lang="en-US" dirty="0" smtClean="0"/>
              <a:t>Converting Data</a:t>
            </a:r>
          </a:p>
          <a:p>
            <a:r>
              <a:rPr lang="en-US" dirty="0" smtClean="0"/>
              <a:t>to Information</a:t>
            </a:r>
            <a:endParaRPr lang="en-US" dirty="0"/>
          </a:p>
        </p:txBody>
      </p:sp>
      <p:sp>
        <p:nvSpPr>
          <p:cNvPr id="27" name="TextBox 26"/>
          <p:cNvSpPr txBox="1"/>
          <p:nvPr/>
        </p:nvSpPr>
        <p:spPr>
          <a:xfrm>
            <a:off x="6630632" y="3468469"/>
            <a:ext cx="2389201" cy="646331"/>
          </a:xfrm>
          <a:prstGeom prst="rect">
            <a:avLst/>
          </a:prstGeom>
          <a:noFill/>
        </p:spPr>
        <p:txBody>
          <a:bodyPr wrap="square" rtlCol="0">
            <a:spAutoFit/>
          </a:bodyPr>
          <a:lstStyle/>
          <a:p>
            <a:r>
              <a:rPr lang="en-US" dirty="0" smtClean="0"/>
              <a:t>Converting Information</a:t>
            </a:r>
          </a:p>
          <a:p>
            <a:r>
              <a:rPr lang="en-US" dirty="0" smtClean="0"/>
              <a:t>to Knowledge</a:t>
            </a:r>
            <a:endParaRPr lang="en-US" dirty="0"/>
          </a:p>
        </p:txBody>
      </p:sp>
      <p:sp>
        <p:nvSpPr>
          <p:cNvPr id="28" name="TextBox 27"/>
          <p:cNvSpPr txBox="1"/>
          <p:nvPr/>
        </p:nvSpPr>
        <p:spPr>
          <a:xfrm>
            <a:off x="6255885" y="2311400"/>
            <a:ext cx="2763948" cy="646331"/>
          </a:xfrm>
          <a:prstGeom prst="rect">
            <a:avLst/>
          </a:prstGeom>
          <a:noFill/>
        </p:spPr>
        <p:txBody>
          <a:bodyPr wrap="none" rtlCol="0">
            <a:spAutoFit/>
          </a:bodyPr>
          <a:lstStyle/>
          <a:p>
            <a:r>
              <a:rPr lang="en-US" dirty="0" smtClean="0"/>
              <a:t>Converting Knowledge to</a:t>
            </a:r>
          </a:p>
          <a:p>
            <a:r>
              <a:rPr lang="en-US" dirty="0" smtClean="0"/>
              <a:t>Wisdom</a:t>
            </a:r>
            <a:endParaRPr lang="en-US" dirty="0"/>
          </a:p>
        </p:txBody>
      </p:sp>
      <p:sp>
        <p:nvSpPr>
          <p:cNvPr id="30" name="TextBox 29"/>
          <p:cNvSpPr txBox="1"/>
          <p:nvPr/>
        </p:nvSpPr>
        <p:spPr>
          <a:xfrm>
            <a:off x="863260" y="3276600"/>
            <a:ext cx="2032340" cy="369332"/>
          </a:xfrm>
          <a:prstGeom prst="rect">
            <a:avLst/>
          </a:prstGeom>
          <a:noFill/>
        </p:spPr>
        <p:txBody>
          <a:bodyPr wrap="none" rtlCol="0">
            <a:spAutoFit/>
          </a:bodyPr>
          <a:lstStyle/>
          <a:p>
            <a:r>
              <a:rPr lang="en-US" dirty="0" smtClean="0"/>
              <a:t>Open Architecture</a:t>
            </a:r>
            <a:endParaRPr lang="en-US" dirty="0"/>
          </a:p>
        </p:txBody>
      </p:sp>
      <p:sp>
        <p:nvSpPr>
          <p:cNvPr id="31" name="TextBox 30"/>
          <p:cNvSpPr txBox="1"/>
          <p:nvPr/>
        </p:nvSpPr>
        <p:spPr>
          <a:xfrm>
            <a:off x="832792" y="4343400"/>
            <a:ext cx="1681808" cy="923330"/>
          </a:xfrm>
          <a:prstGeom prst="rect">
            <a:avLst/>
          </a:prstGeom>
          <a:noFill/>
        </p:spPr>
        <p:txBody>
          <a:bodyPr wrap="none" rtlCol="0">
            <a:spAutoFit/>
          </a:bodyPr>
          <a:lstStyle/>
          <a:p>
            <a:r>
              <a:rPr lang="en-US" dirty="0" smtClean="0"/>
              <a:t>Data Valuation</a:t>
            </a:r>
          </a:p>
          <a:p>
            <a:r>
              <a:rPr lang="en-US" dirty="0" smtClean="0"/>
              <a:t>Collective vs.</a:t>
            </a:r>
          </a:p>
          <a:p>
            <a:r>
              <a:rPr lang="en-US" dirty="0" smtClean="0"/>
              <a:t>Proprietary</a:t>
            </a:r>
            <a:endParaRPr lang="en-US" dirty="0"/>
          </a:p>
        </p:txBody>
      </p:sp>
      <p:sp>
        <p:nvSpPr>
          <p:cNvPr id="32" name="TextBox 31"/>
          <p:cNvSpPr txBox="1"/>
          <p:nvPr/>
        </p:nvSpPr>
        <p:spPr>
          <a:xfrm>
            <a:off x="920139" y="2247900"/>
            <a:ext cx="2737461" cy="646331"/>
          </a:xfrm>
          <a:prstGeom prst="rect">
            <a:avLst/>
          </a:prstGeom>
          <a:noFill/>
        </p:spPr>
        <p:txBody>
          <a:bodyPr wrap="none" rtlCol="0">
            <a:spAutoFit/>
          </a:bodyPr>
          <a:lstStyle/>
          <a:p>
            <a:r>
              <a:rPr lang="en-US" dirty="0" smtClean="0"/>
              <a:t>Practice Valuation</a:t>
            </a:r>
          </a:p>
          <a:p>
            <a:r>
              <a:rPr lang="en-US" dirty="0" smtClean="0"/>
              <a:t>Collective vs. Proprietary</a:t>
            </a:r>
            <a:endParaRPr lang="en-US" dirty="0"/>
          </a:p>
        </p:txBody>
      </p:sp>
      <p:sp>
        <p:nvSpPr>
          <p:cNvPr id="33" name="TextBox 32"/>
          <p:cNvSpPr txBox="1"/>
          <p:nvPr/>
        </p:nvSpPr>
        <p:spPr>
          <a:xfrm>
            <a:off x="924379" y="1219200"/>
            <a:ext cx="2276021" cy="646331"/>
          </a:xfrm>
          <a:prstGeom prst="rect">
            <a:avLst/>
          </a:prstGeom>
          <a:noFill/>
        </p:spPr>
        <p:txBody>
          <a:bodyPr wrap="none" rtlCol="0">
            <a:spAutoFit/>
          </a:bodyPr>
          <a:lstStyle/>
          <a:p>
            <a:r>
              <a:rPr lang="en-US" dirty="0" smtClean="0"/>
              <a:t>The Business Model</a:t>
            </a:r>
          </a:p>
          <a:p>
            <a:r>
              <a:rPr lang="en-US" dirty="0" smtClean="0"/>
              <a:t>of Data</a:t>
            </a:r>
            <a:endParaRPr lang="en-US" dirty="0"/>
          </a:p>
        </p:txBody>
      </p:sp>
      <p:sp>
        <p:nvSpPr>
          <p:cNvPr id="38" name="Left Bracket 37"/>
          <p:cNvSpPr/>
          <p:nvPr/>
        </p:nvSpPr>
        <p:spPr>
          <a:xfrm>
            <a:off x="2636384" y="4318000"/>
            <a:ext cx="152400" cy="1892300"/>
          </a:xfrm>
          <a:prstGeom prst="leftBracket">
            <a:avLst/>
          </a:prstGeom>
          <a:ln w="38100" cmpd="sng">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ket 38"/>
          <p:cNvSpPr/>
          <p:nvPr/>
        </p:nvSpPr>
        <p:spPr>
          <a:xfrm flipH="1">
            <a:off x="6141585" y="1130300"/>
            <a:ext cx="88900" cy="4051300"/>
          </a:xfrm>
          <a:prstGeom prst="leftBracket">
            <a:avLst/>
          </a:prstGeom>
          <a:ln w="38100" cmpd="sng">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Left Bracket 39"/>
          <p:cNvSpPr/>
          <p:nvPr/>
        </p:nvSpPr>
        <p:spPr>
          <a:xfrm>
            <a:off x="3538083" y="1117600"/>
            <a:ext cx="177801" cy="2552700"/>
          </a:xfrm>
          <a:prstGeom prst="leftBracket">
            <a:avLst/>
          </a:prstGeom>
          <a:ln w="38100" cmpd="sng">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TextBox 40"/>
          <p:cNvSpPr txBox="1"/>
          <p:nvPr/>
        </p:nvSpPr>
        <p:spPr>
          <a:xfrm>
            <a:off x="2102985" y="5219700"/>
            <a:ext cx="518091" cy="369332"/>
          </a:xfrm>
          <a:prstGeom prst="rect">
            <a:avLst/>
          </a:prstGeom>
          <a:solidFill>
            <a:schemeClr val="bg1"/>
          </a:solidFill>
          <a:ln>
            <a:solidFill>
              <a:srgbClr val="0000FF"/>
            </a:solidFill>
          </a:ln>
        </p:spPr>
        <p:txBody>
          <a:bodyPr wrap="none" rtlCol="0">
            <a:spAutoFit/>
          </a:bodyPr>
          <a:lstStyle/>
          <a:p>
            <a:r>
              <a:rPr lang="en-US" dirty="0" err="1" smtClean="0">
                <a:solidFill>
                  <a:srgbClr val="0000FF"/>
                </a:solidFill>
              </a:rPr>
              <a:t>IoT</a:t>
            </a:r>
            <a:endParaRPr lang="en-US" dirty="0">
              <a:solidFill>
                <a:srgbClr val="0000FF"/>
              </a:solidFill>
            </a:endParaRPr>
          </a:p>
        </p:txBody>
      </p:sp>
      <p:sp>
        <p:nvSpPr>
          <p:cNvPr id="42" name="TextBox 41"/>
          <p:cNvSpPr txBox="1"/>
          <p:nvPr/>
        </p:nvSpPr>
        <p:spPr>
          <a:xfrm>
            <a:off x="2458585" y="1892300"/>
            <a:ext cx="1070012" cy="369332"/>
          </a:xfrm>
          <a:prstGeom prst="rect">
            <a:avLst/>
          </a:prstGeom>
          <a:solidFill>
            <a:schemeClr val="bg1"/>
          </a:solidFill>
          <a:ln>
            <a:solidFill>
              <a:srgbClr val="0000FF"/>
            </a:solidFill>
          </a:ln>
        </p:spPr>
        <p:txBody>
          <a:bodyPr wrap="none" rtlCol="0">
            <a:spAutoFit/>
          </a:bodyPr>
          <a:lstStyle/>
          <a:p>
            <a:r>
              <a:rPr lang="en-US" dirty="0" smtClean="0">
                <a:solidFill>
                  <a:srgbClr val="0000FF"/>
                </a:solidFill>
              </a:rPr>
              <a:t>Big Data</a:t>
            </a:r>
            <a:endParaRPr lang="en-US" dirty="0">
              <a:solidFill>
                <a:srgbClr val="0000FF"/>
              </a:solidFill>
            </a:endParaRPr>
          </a:p>
        </p:txBody>
      </p:sp>
      <p:sp>
        <p:nvSpPr>
          <p:cNvPr id="43" name="TextBox 42"/>
          <p:cNvSpPr txBox="1"/>
          <p:nvPr/>
        </p:nvSpPr>
        <p:spPr>
          <a:xfrm>
            <a:off x="6230485" y="2997200"/>
            <a:ext cx="800294" cy="369332"/>
          </a:xfrm>
          <a:prstGeom prst="rect">
            <a:avLst/>
          </a:prstGeom>
          <a:solidFill>
            <a:schemeClr val="bg1"/>
          </a:solidFill>
          <a:ln>
            <a:solidFill>
              <a:srgbClr val="0000FF"/>
            </a:solidFill>
          </a:ln>
        </p:spPr>
        <p:txBody>
          <a:bodyPr wrap="none" rtlCol="0">
            <a:spAutoFit/>
          </a:bodyPr>
          <a:lstStyle/>
          <a:p>
            <a:r>
              <a:rPr lang="en-US" dirty="0" smtClean="0">
                <a:solidFill>
                  <a:srgbClr val="0000FF"/>
                </a:solidFill>
              </a:rPr>
              <a:t>Smart</a:t>
            </a:r>
            <a:endParaRPr lang="en-US" dirty="0">
              <a:solidFill>
                <a:srgbClr val="0000FF"/>
              </a:solidFill>
            </a:endParaRPr>
          </a:p>
        </p:txBody>
      </p:sp>
      <p:sp>
        <p:nvSpPr>
          <p:cNvPr id="29" name="TextBox 28"/>
          <p:cNvSpPr txBox="1"/>
          <p:nvPr/>
        </p:nvSpPr>
        <p:spPr>
          <a:xfrm>
            <a:off x="5697085" y="1587500"/>
            <a:ext cx="2083060" cy="369332"/>
          </a:xfrm>
          <a:prstGeom prst="rect">
            <a:avLst/>
          </a:prstGeom>
          <a:solidFill>
            <a:schemeClr val="bg1"/>
          </a:solidFill>
        </p:spPr>
        <p:txBody>
          <a:bodyPr wrap="none" rtlCol="0">
            <a:spAutoFit/>
          </a:bodyPr>
          <a:lstStyle/>
          <a:p>
            <a:r>
              <a:rPr lang="en-US" dirty="0" smtClean="0"/>
              <a:t>Collective Wisdom</a:t>
            </a:r>
            <a:endParaRPr lang="en-US" dirty="0"/>
          </a:p>
        </p:txBody>
      </p:sp>
      <p:sp>
        <p:nvSpPr>
          <p:cNvPr id="10" name="TextBox 9"/>
          <p:cNvSpPr txBox="1"/>
          <p:nvPr/>
        </p:nvSpPr>
        <p:spPr>
          <a:xfrm>
            <a:off x="6417737" y="247471"/>
            <a:ext cx="2573863"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smtClean="0"/>
              <a:t>The Business of </a:t>
            </a:r>
          </a:p>
          <a:p>
            <a:r>
              <a:rPr lang="en-US" dirty="0" smtClean="0"/>
              <a:t>Open</a:t>
            </a:r>
            <a:r>
              <a:rPr lang="en-US" dirty="0"/>
              <a:t> </a:t>
            </a:r>
            <a:r>
              <a:rPr lang="en-US" dirty="0" smtClean="0"/>
              <a:t>Architecture Market, Valuation</a:t>
            </a:r>
          </a:p>
          <a:p>
            <a:r>
              <a:rPr lang="en-US" dirty="0" smtClean="0"/>
              <a:t>of Data &amp; Innovation </a:t>
            </a:r>
            <a:endParaRPr lang="en-US" dirty="0"/>
          </a:p>
        </p:txBody>
      </p:sp>
    </p:spTree>
    <p:extLst>
      <p:ext uri="{BB962C8B-B14F-4D97-AF65-F5344CB8AC3E}">
        <p14:creationId xmlns:p14="http://schemas.microsoft.com/office/powerpoint/2010/main" val="2879373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
          <p:cNvSpPr>
            <a:spLocks noGrp="1" noChangeArrowheads="1"/>
          </p:cNvSpPr>
          <p:nvPr>
            <p:ph type="title"/>
          </p:nvPr>
        </p:nvSpPr>
        <p:spPr>
          <a:xfrm>
            <a:off x="457200" y="228600"/>
            <a:ext cx="8046117" cy="762000"/>
          </a:xfrm>
        </p:spPr>
        <p:txBody>
          <a:bodyPr>
            <a:noAutofit/>
          </a:bodyPr>
          <a:lstStyle/>
          <a:p>
            <a:r>
              <a:rPr lang="en-US" sz="2400" dirty="0" smtClean="0">
                <a:solidFill>
                  <a:schemeClr val="tx2"/>
                </a:solidFill>
                <a:ea typeface="ＭＳ Ｐゴシック" pitchFamily="1" charset="-128"/>
                <a:cs typeface="Arial" pitchFamily="34" charset="0"/>
              </a:rPr>
              <a:t/>
            </a:r>
            <a:br>
              <a:rPr lang="en-US" sz="2400" dirty="0" smtClean="0">
                <a:solidFill>
                  <a:schemeClr val="tx2"/>
                </a:solidFill>
                <a:ea typeface="ＭＳ Ｐゴシック" pitchFamily="1" charset="-128"/>
                <a:cs typeface="Arial" pitchFamily="34" charset="0"/>
              </a:rPr>
            </a:br>
            <a:r>
              <a:rPr lang="en-US" sz="2800" b="1" dirty="0" smtClean="0"/>
              <a:t>What is Smart Manufacturing</a:t>
            </a:r>
            <a:r>
              <a:rPr lang="en-US" sz="2400" dirty="0" smtClean="0"/>
              <a:t/>
            </a:r>
            <a:br>
              <a:rPr lang="en-US" sz="2400" dirty="0" smtClean="0"/>
            </a:br>
            <a:r>
              <a:rPr lang="en-US" sz="2400" i="1" dirty="0" smtClean="0">
                <a:solidFill>
                  <a:schemeClr val="tx2"/>
                </a:solidFill>
                <a:ea typeface="ＭＳ Ｐゴシック" pitchFamily="1" charset="-128"/>
                <a:cs typeface="Arial" pitchFamily="34" charset="0"/>
              </a:rPr>
              <a:t>Value Chain Networked</a:t>
            </a:r>
            <a:r>
              <a:rPr lang="en-US" sz="2400" i="1" dirty="0">
                <a:solidFill>
                  <a:schemeClr val="tx2"/>
                </a:solidFill>
                <a:ea typeface="ＭＳ Ｐゴシック" pitchFamily="1" charset="-128"/>
                <a:cs typeface="Arial" pitchFamily="34" charset="0"/>
              </a:rPr>
              <a:t>-Based Manufacturing </a:t>
            </a:r>
            <a:r>
              <a:rPr lang="en-US" sz="2400" dirty="0" smtClean="0">
                <a:solidFill>
                  <a:schemeClr val="tx2"/>
                </a:solidFill>
                <a:ea typeface="ＭＳ Ｐゴシック" pitchFamily="1" charset="-128"/>
                <a:cs typeface="Arial" pitchFamily="34" charset="0"/>
              </a:rPr>
              <a:t/>
            </a:r>
            <a:br>
              <a:rPr lang="en-US" sz="2400" dirty="0" smtClean="0">
                <a:solidFill>
                  <a:schemeClr val="tx2"/>
                </a:solidFill>
                <a:ea typeface="ＭＳ Ｐゴシック" pitchFamily="1" charset="-128"/>
                <a:cs typeface="Arial" pitchFamily="34" charset="0"/>
              </a:rPr>
            </a:br>
            <a:endParaRPr lang="en-US" sz="2400" i="1" dirty="0">
              <a:solidFill>
                <a:schemeClr val="tx2"/>
              </a:solidFill>
              <a:ea typeface="ＭＳ Ｐゴシック" pitchFamily="1" charset="-128"/>
              <a:cs typeface="Arial" pitchFamily="34" charset="0"/>
            </a:endParaRPr>
          </a:p>
        </p:txBody>
      </p:sp>
      <p:pic>
        <p:nvPicPr>
          <p:cNvPr id="5" name="Picture 2" descr="FactoryofFuture_r6_ToPPT"/>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t="3474" b="3474"/>
          <a:stretch>
            <a:fillRect/>
          </a:stretch>
        </p:blipFill>
        <p:spPr>
          <a:noFill/>
        </p:spPr>
      </p:pic>
      <p:sp>
        <p:nvSpPr>
          <p:cNvPr id="7" name="Text Box 4"/>
          <p:cNvSpPr txBox="1">
            <a:spLocks noChangeArrowheads="1"/>
          </p:cNvSpPr>
          <p:nvPr/>
        </p:nvSpPr>
        <p:spPr bwMode="auto">
          <a:xfrm>
            <a:off x="762000" y="4343400"/>
            <a:ext cx="1066800" cy="41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fontAlgn="auto">
              <a:lnSpc>
                <a:spcPct val="75000"/>
              </a:lnSpc>
              <a:spcBef>
                <a:spcPct val="50000"/>
              </a:spcBef>
              <a:spcAft>
                <a:spcPts val="0"/>
              </a:spcAft>
            </a:pPr>
            <a:r>
              <a:rPr lang="en-US" sz="1400">
                <a:solidFill>
                  <a:prstClr val="black"/>
                </a:solidFill>
                <a:latin typeface="Arial Narrow" pitchFamily="34" charset="0"/>
              </a:rPr>
              <a:t>Supply Chain</a:t>
            </a:r>
          </a:p>
        </p:txBody>
      </p:sp>
      <p:sp>
        <p:nvSpPr>
          <p:cNvPr id="8" name="Text Box 5"/>
          <p:cNvSpPr txBox="1">
            <a:spLocks noChangeArrowheads="1"/>
          </p:cNvSpPr>
          <p:nvPr/>
        </p:nvSpPr>
        <p:spPr bwMode="auto">
          <a:xfrm>
            <a:off x="6629400" y="4479925"/>
            <a:ext cx="1447800" cy="41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fontAlgn="auto">
              <a:lnSpc>
                <a:spcPct val="75000"/>
              </a:lnSpc>
              <a:spcBef>
                <a:spcPct val="50000"/>
              </a:spcBef>
              <a:spcAft>
                <a:spcPts val="0"/>
              </a:spcAft>
            </a:pPr>
            <a:r>
              <a:rPr lang="en-US" sz="1400">
                <a:solidFill>
                  <a:prstClr val="black"/>
                </a:solidFill>
                <a:latin typeface="Arial Narrow" pitchFamily="34" charset="0"/>
              </a:rPr>
              <a:t>Distribution Center</a:t>
            </a:r>
          </a:p>
        </p:txBody>
      </p:sp>
      <p:sp>
        <p:nvSpPr>
          <p:cNvPr id="9" name="Text Box 6"/>
          <p:cNvSpPr txBox="1">
            <a:spLocks noChangeArrowheads="1"/>
          </p:cNvSpPr>
          <p:nvPr/>
        </p:nvSpPr>
        <p:spPr bwMode="auto">
          <a:xfrm>
            <a:off x="8001000" y="4114800"/>
            <a:ext cx="1143000" cy="252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fontAlgn="auto">
              <a:lnSpc>
                <a:spcPct val="75000"/>
              </a:lnSpc>
              <a:spcBef>
                <a:spcPct val="50000"/>
              </a:spcBef>
              <a:spcAft>
                <a:spcPts val="0"/>
              </a:spcAft>
            </a:pPr>
            <a:r>
              <a:rPr lang="en-US" sz="1400">
                <a:solidFill>
                  <a:prstClr val="black"/>
                </a:solidFill>
                <a:latin typeface="Arial Narrow" pitchFamily="34" charset="0"/>
              </a:rPr>
              <a:t>Customer</a:t>
            </a:r>
          </a:p>
        </p:txBody>
      </p:sp>
      <p:sp>
        <p:nvSpPr>
          <p:cNvPr id="10" name="Text Box 8"/>
          <p:cNvSpPr txBox="1">
            <a:spLocks noChangeArrowheads="1"/>
          </p:cNvSpPr>
          <p:nvPr/>
        </p:nvSpPr>
        <p:spPr bwMode="auto">
          <a:xfrm>
            <a:off x="2241550" y="2176463"/>
            <a:ext cx="1209675" cy="41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fontAlgn="auto">
              <a:lnSpc>
                <a:spcPct val="75000"/>
              </a:lnSpc>
              <a:spcBef>
                <a:spcPct val="50000"/>
              </a:spcBef>
              <a:spcAft>
                <a:spcPts val="0"/>
              </a:spcAft>
            </a:pPr>
            <a:r>
              <a:rPr lang="en-US" sz="1400">
                <a:solidFill>
                  <a:prstClr val="black"/>
                </a:solidFill>
                <a:latin typeface="Arial Narrow" pitchFamily="34" charset="0"/>
              </a:rPr>
              <a:t>Business Systems, ERP</a:t>
            </a:r>
          </a:p>
        </p:txBody>
      </p:sp>
      <p:sp>
        <p:nvSpPr>
          <p:cNvPr id="11" name="Text Box 11"/>
          <p:cNvSpPr txBox="1">
            <a:spLocks noChangeArrowheads="1"/>
          </p:cNvSpPr>
          <p:nvPr/>
        </p:nvSpPr>
        <p:spPr bwMode="auto">
          <a:xfrm>
            <a:off x="2171700" y="5689600"/>
            <a:ext cx="1066800" cy="252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fontAlgn="auto">
              <a:lnSpc>
                <a:spcPct val="75000"/>
              </a:lnSpc>
              <a:spcBef>
                <a:spcPct val="50000"/>
              </a:spcBef>
              <a:spcAft>
                <a:spcPts val="0"/>
              </a:spcAft>
            </a:pPr>
            <a:r>
              <a:rPr lang="en-US" sz="1400">
                <a:solidFill>
                  <a:prstClr val="black"/>
                </a:solidFill>
                <a:latin typeface="Arial Narrow" pitchFamily="34" charset="0"/>
              </a:rPr>
              <a:t>Smart Grid</a:t>
            </a:r>
          </a:p>
        </p:txBody>
      </p:sp>
      <p:sp>
        <p:nvSpPr>
          <p:cNvPr id="12" name="Text Box 12"/>
          <p:cNvSpPr txBox="1">
            <a:spLocks noChangeArrowheads="1"/>
          </p:cNvSpPr>
          <p:nvPr/>
        </p:nvSpPr>
        <p:spPr bwMode="auto">
          <a:xfrm>
            <a:off x="4991100" y="4660900"/>
            <a:ext cx="1066800" cy="41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cap="sq">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fontAlgn="auto">
              <a:lnSpc>
                <a:spcPct val="75000"/>
              </a:lnSpc>
              <a:spcBef>
                <a:spcPct val="50000"/>
              </a:spcBef>
              <a:spcAft>
                <a:spcPts val="0"/>
              </a:spcAft>
            </a:pPr>
            <a:r>
              <a:rPr lang="en-US" sz="1400">
                <a:solidFill>
                  <a:prstClr val="black"/>
                </a:solidFill>
                <a:latin typeface="Arial Narrow" pitchFamily="34" charset="0"/>
              </a:rPr>
              <a:t>Smart Factory</a:t>
            </a:r>
          </a:p>
        </p:txBody>
      </p:sp>
      <p:cxnSp>
        <p:nvCxnSpPr>
          <p:cNvPr id="14" name="Straight Connector 2"/>
          <p:cNvCxnSpPr>
            <a:cxnSpLocks noChangeShapeType="1"/>
          </p:cNvCxnSpPr>
          <p:nvPr/>
        </p:nvCxnSpPr>
        <p:spPr bwMode="auto">
          <a:xfrm flipH="1">
            <a:off x="846138" y="2470150"/>
            <a:ext cx="2894012" cy="76200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cxnSp>
      <p:cxnSp>
        <p:nvCxnSpPr>
          <p:cNvPr id="15" name="Straight Connector 4"/>
          <p:cNvCxnSpPr>
            <a:cxnSpLocks noChangeShapeType="1"/>
          </p:cNvCxnSpPr>
          <p:nvPr/>
        </p:nvCxnSpPr>
        <p:spPr bwMode="auto">
          <a:xfrm>
            <a:off x="4006850" y="2525713"/>
            <a:ext cx="42863" cy="550862"/>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cxnSp>
      <p:cxnSp>
        <p:nvCxnSpPr>
          <p:cNvPr id="16" name="Straight Connector 6"/>
          <p:cNvCxnSpPr>
            <a:cxnSpLocks noChangeShapeType="1"/>
          </p:cNvCxnSpPr>
          <p:nvPr/>
        </p:nvCxnSpPr>
        <p:spPr bwMode="auto">
          <a:xfrm flipV="1">
            <a:off x="5827713" y="3752850"/>
            <a:ext cx="550862" cy="268288"/>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cxnSp>
      <p:cxnSp>
        <p:nvCxnSpPr>
          <p:cNvPr id="17" name="Straight Connector 8"/>
          <p:cNvCxnSpPr>
            <a:cxnSpLocks noChangeShapeType="1"/>
          </p:cNvCxnSpPr>
          <p:nvPr/>
        </p:nvCxnSpPr>
        <p:spPr bwMode="auto">
          <a:xfrm>
            <a:off x="4275138" y="2355850"/>
            <a:ext cx="2244725" cy="1243013"/>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cxnSp>
      <p:cxnSp>
        <p:nvCxnSpPr>
          <p:cNvPr id="18" name="Straight Connector 10"/>
          <p:cNvCxnSpPr>
            <a:cxnSpLocks noChangeShapeType="1"/>
          </p:cNvCxnSpPr>
          <p:nvPr/>
        </p:nvCxnSpPr>
        <p:spPr bwMode="auto">
          <a:xfrm flipV="1">
            <a:off x="7140575" y="3668713"/>
            <a:ext cx="620713" cy="12700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cxnSp>
      <p:cxnSp>
        <p:nvCxnSpPr>
          <p:cNvPr id="19" name="Straight Connector 12"/>
          <p:cNvCxnSpPr>
            <a:cxnSpLocks noChangeShapeType="1"/>
          </p:cNvCxnSpPr>
          <p:nvPr/>
        </p:nvCxnSpPr>
        <p:spPr bwMode="auto">
          <a:xfrm>
            <a:off x="4416425" y="2286000"/>
            <a:ext cx="3175000" cy="1128713"/>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cxnSp>
      <p:cxnSp>
        <p:nvCxnSpPr>
          <p:cNvPr id="20" name="Straight Connector 14"/>
          <p:cNvCxnSpPr>
            <a:cxnSpLocks noChangeShapeType="1"/>
          </p:cNvCxnSpPr>
          <p:nvPr/>
        </p:nvCxnSpPr>
        <p:spPr bwMode="auto">
          <a:xfrm>
            <a:off x="719138" y="4006850"/>
            <a:ext cx="2201862" cy="452438"/>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cxnSp>
      <p:cxnSp>
        <p:nvCxnSpPr>
          <p:cNvPr id="21" name="Straight Connector 16"/>
          <p:cNvCxnSpPr>
            <a:cxnSpLocks noChangeShapeType="1"/>
          </p:cNvCxnSpPr>
          <p:nvPr/>
        </p:nvCxnSpPr>
        <p:spPr bwMode="auto">
          <a:xfrm flipV="1">
            <a:off x="2609850" y="4684713"/>
            <a:ext cx="663575" cy="56515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cxnSp>
      <p:cxnSp>
        <p:nvCxnSpPr>
          <p:cNvPr id="22" name="Straight Connector 18"/>
          <p:cNvCxnSpPr>
            <a:cxnSpLocks noChangeShapeType="1"/>
          </p:cNvCxnSpPr>
          <p:nvPr/>
        </p:nvCxnSpPr>
        <p:spPr bwMode="auto">
          <a:xfrm>
            <a:off x="747713" y="3994150"/>
            <a:ext cx="1255712" cy="1100138"/>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cxnSp>
      <p:sp>
        <p:nvSpPr>
          <p:cNvPr id="23" name="TextBox 21"/>
          <p:cNvSpPr txBox="1">
            <a:spLocks noChangeArrowheads="1"/>
          </p:cNvSpPr>
          <p:nvPr/>
        </p:nvSpPr>
        <p:spPr bwMode="auto">
          <a:xfrm>
            <a:off x="3124200" y="5410200"/>
            <a:ext cx="539383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fontAlgn="auto">
              <a:spcBef>
                <a:spcPts val="0"/>
              </a:spcBef>
              <a:spcAft>
                <a:spcPts val="0"/>
              </a:spcAft>
            </a:pPr>
            <a:r>
              <a:rPr lang="en-US" dirty="0" smtClean="0">
                <a:solidFill>
                  <a:prstClr val="black"/>
                </a:solidFill>
              </a:rPr>
              <a:t>Dynamic plant configuration and readiness </a:t>
            </a:r>
          </a:p>
          <a:p>
            <a:pPr fontAlgn="auto">
              <a:spcBef>
                <a:spcPts val="0"/>
              </a:spcBef>
              <a:spcAft>
                <a:spcPts val="0"/>
              </a:spcAft>
            </a:pPr>
            <a:r>
              <a:rPr lang="en-US" dirty="0" smtClean="0">
                <a:solidFill>
                  <a:prstClr val="black"/>
                </a:solidFill>
              </a:rPr>
              <a:t>Dynamic </a:t>
            </a:r>
            <a:r>
              <a:rPr lang="en-US" dirty="0">
                <a:solidFill>
                  <a:prstClr val="black"/>
                </a:solidFill>
              </a:rPr>
              <a:t>p</a:t>
            </a:r>
            <a:r>
              <a:rPr lang="en-US" dirty="0" smtClean="0">
                <a:solidFill>
                  <a:prstClr val="black"/>
                </a:solidFill>
              </a:rPr>
              <a:t>roduct component/material configuration</a:t>
            </a:r>
          </a:p>
          <a:p>
            <a:pPr fontAlgn="auto">
              <a:spcBef>
                <a:spcPts val="0"/>
              </a:spcBef>
              <a:spcAft>
                <a:spcPts val="0"/>
              </a:spcAft>
            </a:pPr>
            <a:r>
              <a:rPr lang="en-US" dirty="0" smtClean="0">
                <a:solidFill>
                  <a:prstClr val="black"/>
                </a:solidFill>
              </a:rPr>
              <a:t>Dynamic inventory minimization &amp; management</a:t>
            </a:r>
          </a:p>
          <a:p>
            <a:pPr fontAlgn="auto">
              <a:spcBef>
                <a:spcPts val="0"/>
              </a:spcBef>
              <a:spcAft>
                <a:spcPts val="0"/>
              </a:spcAft>
            </a:pPr>
            <a:endParaRPr lang="en-US" dirty="0" smtClean="0">
              <a:solidFill>
                <a:prstClr val="black"/>
              </a:solidFill>
            </a:endParaRPr>
          </a:p>
        </p:txBody>
      </p:sp>
      <p:sp>
        <p:nvSpPr>
          <p:cNvPr id="24" name="TextBox 23"/>
          <p:cNvSpPr txBox="1">
            <a:spLocks noChangeArrowheads="1"/>
          </p:cNvSpPr>
          <p:nvPr/>
        </p:nvSpPr>
        <p:spPr bwMode="auto">
          <a:xfrm>
            <a:off x="762000" y="1219200"/>
            <a:ext cx="1762735"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fontAlgn="auto">
              <a:spcBef>
                <a:spcPts val="0"/>
              </a:spcBef>
              <a:spcAft>
                <a:spcPts val="0"/>
              </a:spcAft>
            </a:pPr>
            <a:r>
              <a:rPr lang="en-US" dirty="0" smtClean="0">
                <a:solidFill>
                  <a:prstClr val="black"/>
                </a:solidFill>
              </a:rPr>
              <a:t>EDI transaction</a:t>
            </a:r>
          </a:p>
          <a:p>
            <a:pPr fontAlgn="auto">
              <a:spcBef>
                <a:spcPts val="0"/>
              </a:spcBef>
              <a:spcAft>
                <a:spcPts val="0"/>
              </a:spcAft>
            </a:pPr>
            <a:r>
              <a:rPr lang="en-US" dirty="0">
                <a:solidFill>
                  <a:prstClr val="black"/>
                </a:solidFill>
              </a:rPr>
              <a:t>l</a:t>
            </a:r>
            <a:r>
              <a:rPr lang="en-US" dirty="0" smtClean="0">
                <a:solidFill>
                  <a:prstClr val="black"/>
                </a:solidFill>
              </a:rPr>
              <a:t>ot &amp; quality</a:t>
            </a:r>
          </a:p>
          <a:p>
            <a:pPr fontAlgn="auto">
              <a:spcBef>
                <a:spcPts val="0"/>
              </a:spcBef>
              <a:spcAft>
                <a:spcPts val="0"/>
              </a:spcAft>
            </a:pPr>
            <a:r>
              <a:rPr lang="en-US" dirty="0" smtClean="0">
                <a:solidFill>
                  <a:prstClr val="black"/>
                </a:solidFill>
              </a:rPr>
              <a:t>certifications</a:t>
            </a:r>
            <a:endParaRPr lang="en-US" dirty="0">
              <a:solidFill>
                <a:prstClr val="black"/>
              </a:solidFill>
            </a:endParaRPr>
          </a:p>
        </p:txBody>
      </p:sp>
      <p:sp>
        <p:nvSpPr>
          <p:cNvPr id="25" name="TextBox 25"/>
          <p:cNvSpPr txBox="1">
            <a:spLocks noChangeArrowheads="1"/>
          </p:cNvSpPr>
          <p:nvPr/>
        </p:nvSpPr>
        <p:spPr bwMode="auto">
          <a:xfrm>
            <a:off x="7239000" y="4876800"/>
            <a:ext cx="128799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fontAlgn="auto">
              <a:spcBef>
                <a:spcPts val="0"/>
              </a:spcBef>
              <a:spcAft>
                <a:spcPts val="0"/>
              </a:spcAft>
            </a:pPr>
            <a:r>
              <a:rPr lang="en-US" dirty="0" smtClean="0">
                <a:solidFill>
                  <a:prstClr val="black"/>
                </a:solidFill>
              </a:rPr>
              <a:t>Tracking </a:t>
            </a:r>
            <a:r>
              <a:rPr lang="en-US" dirty="0">
                <a:solidFill>
                  <a:prstClr val="black"/>
                </a:solidFill>
              </a:rPr>
              <a:t>&amp;</a:t>
            </a:r>
          </a:p>
          <a:p>
            <a:pPr fontAlgn="auto">
              <a:spcBef>
                <a:spcPts val="0"/>
              </a:spcBef>
              <a:spcAft>
                <a:spcPts val="0"/>
              </a:spcAft>
            </a:pPr>
            <a:r>
              <a:rPr lang="en-US" dirty="0">
                <a:solidFill>
                  <a:prstClr val="black"/>
                </a:solidFill>
              </a:rPr>
              <a:t>traceability</a:t>
            </a:r>
          </a:p>
        </p:txBody>
      </p:sp>
      <p:cxnSp>
        <p:nvCxnSpPr>
          <p:cNvPr id="26" name="Straight Connector 2"/>
          <p:cNvCxnSpPr>
            <a:cxnSpLocks noChangeShapeType="1"/>
          </p:cNvCxnSpPr>
          <p:nvPr/>
        </p:nvCxnSpPr>
        <p:spPr bwMode="auto">
          <a:xfrm>
            <a:off x="635000" y="3273425"/>
            <a:ext cx="84138" cy="720725"/>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cxnSp>
      <p:sp>
        <p:nvSpPr>
          <p:cNvPr id="29" name="TextBox 21"/>
          <p:cNvSpPr txBox="1">
            <a:spLocks noChangeArrowheads="1"/>
          </p:cNvSpPr>
          <p:nvPr/>
        </p:nvSpPr>
        <p:spPr bwMode="auto">
          <a:xfrm>
            <a:off x="5943600" y="2133600"/>
            <a:ext cx="279798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fontAlgn="auto">
              <a:spcBef>
                <a:spcPts val="0"/>
              </a:spcBef>
              <a:spcAft>
                <a:spcPts val="0"/>
              </a:spcAft>
            </a:pPr>
            <a:r>
              <a:rPr lang="en-US" dirty="0" smtClean="0">
                <a:solidFill>
                  <a:prstClr val="black"/>
                </a:solidFill>
              </a:rPr>
              <a:t>Mapping SAP information</a:t>
            </a:r>
          </a:p>
          <a:p>
            <a:pPr fontAlgn="auto">
              <a:spcBef>
                <a:spcPts val="0"/>
              </a:spcBef>
              <a:spcAft>
                <a:spcPts val="0"/>
              </a:spcAft>
            </a:pPr>
            <a:r>
              <a:rPr lang="en-US" dirty="0" smtClean="0">
                <a:solidFill>
                  <a:prstClr val="black"/>
                </a:solidFill>
              </a:rPr>
              <a:t>Into operation</a:t>
            </a:r>
            <a:endParaRPr lang="en-US" dirty="0">
              <a:solidFill>
                <a:prstClr val="black"/>
              </a:solidFill>
            </a:endParaRPr>
          </a:p>
        </p:txBody>
      </p:sp>
      <p:sp>
        <p:nvSpPr>
          <p:cNvPr id="2" name="TextBox 1"/>
          <p:cNvSpPr txBox="1"/>
          <p:nvPr/>
        </p:nvSpPr>
        <p:spPr>
          <a:xfrm>
            <a:off x="6628706" y="6487418"/>
            <a:ext cx="2398501" cy="246221"/>
          </a:xfrm>
          <a:prstGeom prst="rect">
            <a:avLst/>
          </a:prstGeom>
          <a:noFill/>
        </p:spPr>
        <p:txBody>
          <a:bodyPr wrap="none" rtlCol="0">
            <a:spAutoFit/>
          </a:bodyPr>
          <a:lstStyle/>
          <a:p>
            <a:pPr fontAlgn="auto">
              <a:spcBef>
                <a:spcPts val="0"/>
              </a:spcBef>
              <a:spcAft>
                <a:spcPts val="0"/>
              </a:spcAft>
            </a:pPr>
            <a:r>
              <a:rPr lang="en-US" sz="1000" dirty="0" smtClean="0">
                <a:solidFill>
                  <a:prstClr val="black"/>
                </a:solidFill>
                <a:latin typeface="Calibri"/>
              </a:rPr>
              <a:t>Graphics courtesy of Rockwell Automation</a:t>
            </a:r>
            <a:endParaRPr lang="en-US" sz="1000" dirty="0">
              <a:solidFill>
                <a:prstClr val="black"/>
              </a:solidFill>
              <a:latin typeface="Calibri"/>
            </a:endParaRPr>
          </a:p>
        </p:txBody>
      </p:sp>
    </p:spTree>
    <p:extLst>
      <p:ext uri="{BB962C8B-B14F-4D97-AF65-F5344CB8AC3E}">
        <p14:creationId xmlns:p14="http://schemas.microsoft.com/office/powerpoint/2010/main" val="8099901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What is Smart</a:t>
            </a:r>
            <a:endParaRPr lang="en-US" dirty="0"/>
          </a:p>
        </p:txBody>
      </p:sp>
      <p:sp>
        <p:nvSpPr>
          <p:cNvPr id="3" name="Content Placeholder 2"/>
          <p:cNvSpPr>
            <a:spLocks noGrp="1"/>
          </p:cNvSpPr>
          <p:nvPr>
            <p:ph idx="1"/>
          </p:nvPr>
        </p:nvSpPr>
        <p:spPr>
          <a:xfrm>
            <a:off x="228600" y="1066800"/>
            <a:ext cx="8763000" cy="5638800"/>
          </a:xfrm>
        </p:spPr>
        <p:txBody>
          <a:bodyPr>
            <a:noAutofit/>
          </a:bodyPr>
          <a:lstStyle/>
          <a:p>
            <a:r>
              <a:rPr lang="en-US" sz="2000" b="1" dirty="0" smtClean="0">
                <a:latin typeface="+mj-lt"/>
              </a:rPr>
              <a:t>Smart Manufacturing Intelligence</a:t>
            </a:r>
          </a:p>
          <a:p>
            <a:pPr lvl="1"/>
            <a:r>
              <a:rPr lang="en-US" sz="1800" dirty="0" smtClean="0">
                <a:latin typeface="+mj-lt"/>
              </a:rPr>
              <a:t>Deeper understanding </a:t>
            </a:r>
            <a:r>
              <a:rPr lang="en-US" sz="1800" dirty="0">
                <a:latin typeface="+mj-lt"/>
              </a:rPr>
              <a:t>of </a:t>
            </a:r>
            <a:r>
              <a:rPr lang="en-US" sz="1800" dirty="0" smtClean="0">
                <a:latin typeface="+mj-lt"/>
              </a:rPr>
              <a:t>the manufacturing </a:t>
            </a:r>
            <a:r>
              <a:rPr lang="en-US" sz="1800" dirty="0">
                <a:latin typeface="+mj-lt"/>
              </a:rPr>
              <a:t>process through modeling and </a:t>
            </a:r>
            <a:r>
              <a:rPr lang="en-US" sz="1800" dirty="0" smtClean="0">
                <a:latin typeface="+mj-lt"/>
              </a:rPr>
              <a:t>analysis</a:t>
            </a:r>
          </a:p>
          <a:p>
            <a:pPr lvl="1"/>
            <a:r>
              <a:rPr lang="en-US" sz="1800" dirty="0" smtClean="0">
                <a:latin typeface="+mj-lt"/>
              </a:rPr>
              <a:t>New </a:t>
            </a:r>
            <a:r>
              <a:rPr lang="en-US" sz="1800" dirty="0">
                <a:latin typeface="+mj-lt"/>
              </a:rPr>
              <a:t>capacity to observe and take action on integrated patterns of operation through networked data, information, analytics, and </a:t>
            </a:r>
            <a:r>
              <a:rPr lang="en-US" sz="1800" dirty="0" smtClean="0">
                <a:latin typeface="+mj-lt"/>
              </a:rPr>
              <a:t>metrics</a:t>
            </a:r>
            <a:endParaRPr lang="en-US" sz="1800" dirty="0">
              <a:latin typeface="+mj-lt"/>
            </a:endParaRPr>
          </a:p>
          <a:p>
            <a:pPr lvl="1"/>
            <a:r>
              <a:rPr lang="en-US" sz="1800" dirty="0" smtClean="0">
                <a:latin typeface="+mj-lt"/>
              </a:rPr>
              <a:t>Dynamic management of energy and material resources</a:t>
            </a:r>
          </a:p>
          <a:p>
            <a:pPr lvl="1"/>
            <a:endParaRPr lang="en-US" sz="800" dirty="0" smtClean="0">
              <a:latin typeface="+mj-lt"/>
            </a:endParaRPr>
          </a:p>
          <a:p>
            <a:r>
              <a:rPr lang="en-US" sz="2000" b="1" dirty="0" smtClean="0">
                <a:latin typeface="+mj-lt"/>
              </a:rPr>
              <a:t>Smart Manufacturing Practice </a:t>
            </a:r>
          </a:p>
          <a:p>
            <a:pPr lvl="1"/>
            <a:r>
              <a:rPr lang="en-US" sz="1800" dirty="0" smtClean="0">
                <a:latin typeface="+mj-lt"/>
              </a:rPr>
              <a:t>Generating </a:t>
            </a:r>
            <a:r>
              <a:rPr lang="en-US" sz="1800" dirty="0">
                <a:latin typeface="+mj-lt"/>
              </a:rPr>
              <a:t>and orchestrating the use </a:t>
            </a:r>
            <a:r>
              <a:rPr lang="en-US" sz="1800" dirty="0" smtClean="0">
                <a:latin typeface="+mj-lt"/>
              </a:rPr>
              <a:t>of sensor-based, </a:t>
            </a:r>
            <a:r>
              <a:rPr lang="en-US" sz="1800" dirty="0">
                <a:latin typeface="+mj-lt"/>
              </a:rPr>
              <a:t>data-driven manufacturing intelligence </a:t>
            </a:r>
            <a:endParaRPr lang="en-US" sz="1800" dirty="0" smtClean="0">
              <a:latin typeface="+mj-lt"/>
            </a:endParaRPr>
          </a:p>
          <a:p>
            <a:pPr lvl="1"/>
            <a:r>
              <a:rPr lang="en-US" sz="1800" dirty="0" smtClean="0">
                <a:latin typeface="+mj-lt"/>
              </a:rPr>
              <a:t>Applying integrated </a:t>
            </a:r>
            <a:r>
              <a:rPr lang="en-US" sz="1800" dirty="0">
                <a:latin typeface="+mj-lt"/>
              </a:rPr>
              <a:t>performance metrics constructed for real-time </a:t>
            </a:r>
            <a:r>
              <a:rPr lang="en-US" sz="1800" dirty="0" smtClean="0">
                <a:latin typeface="+mj-lt"/>
              </a:rPr>
              <a:t>action</a:t>
            </a:r>
          </a:p>
          <a:p>
            <a:pPr lvl="1"/>
            <a:r>
              <a:rPr lang="en-US" sz="1800" dirty="0" smtClean="0">
                <a:latin typeface="+mj-lt"/>
              </a:rPr>
              <a:t>Reusing, scaling and repurposing integrated practice using a common infrastructure</a:t>
            </a:r>
          </a:p>
          <a:p>
            <a:pPr marL="457200" lvl="1" indent="0">
              <a:buNone/>
            </a:pPr>
            <a:endParaRPr lang="en-US" sz="800" dirty="0" smtClean="0">
              <a:latin typeface="+mj-lt"/>
            </a:endParaRPr>
          </a:p>
          <a:p>
            <a:r>
              <a:rPr lang="en-US" sz="2000" b="1" dirty="0" smtClean="0">
                <a:latin typeface="+mj-lt"/>
              </a:rPr>
              <a:t>Smart Manufacturing Execution </a:t>
            </a:r>
          </a:p>
          <a:p>
            <a:pPr lvl="1"/>
            <a:r>
              <a:rPr lang="en-US" sz="1800" dirty="0" smtClean="0">
                <a:solidFill>
                  <a:schemeClr val="dk1"/>
                </a:solidFill>
                <a:latin typeface="+mj-lt"/>
                <a:ea typeface="ＭＳ Ｐゴシック" charset="0"/>
                <a:cs typeface="ＭＳ Ｐゴシック" charset="0"/>
              </a:rPr>
              <a:t>Dynamic </a:t>
            </a:r>
            <a:r>
              <a:rPr lang="en-US" sz="1800" dirty="0">
                <a:solidFill>
                  <a:schemeClr val="dk1"/>
                </a:solidFill>
                <a:latin typeface="+mj-lt"/>
                <a:ea typeface="ＭＳ Ｐゴシック" charset="0"/>
                <a:cs typeface="ＭＳ Ｐゴシック" charset="0"/>
              </a:rPr>
              <a:t>orchestration of </a:t>
            </a:r>
            <a:r>
              <a:rPr lang="en-US" sz="1800" dirty="0" smtClean="0">
                <a:solidFill>
                  <a:schemeClr val="dk1"/>
                </a:solidFill>
                <a:latin typeface="+mj-lt"/>
                <a:ea typeface="ＭＳ Ｐゴシック" charset="0"/>
                <a:cs typeface="ＭＳ Ｐゴシック" charset="0"/>
              </a:rPr>
              <a:t>decision/action workflows in heterogeneous environments without losing control of state </a:t>
            </a:r>
          </a:p>
          <a:p>
            <a:pPr lvl="2"/>
            <a:r>
              <a:rPr lang="en-US" sz="1800" dirty="0" smtClean="0">
                <a:solidFill>
                  <a:schemeClr val="dk1"/>
                </a:solidFill>
                <a:latin typeface="+mj-lt"/>
                <a:ea typeface="ＭＳ Ｐゴシック" charset="0"/>
                <a:cs typeface="ＭＳ Ｐゴシック" charset="0"/>
              </a:rPr>
              <a:t>across </a:t>
            </a:r>
            <a:r>
              <a:rPr lang="en-US" sz="1800" dirty="0">
                <a:solidFill>
                  <a:schemeClr val="dk1"/>
                </a:solidFill>
                <a:latin typeface="+mj-lt"/>
                <a:ea typeface="ＭＳ Ｐゴシック" charset="0"/>
                <a:cs typeface="ＭＳ Ｐゴシック" charset="0"/>
              </a:rPr>
              <a:t>different time constants and seams, including supply </a:t>
            </a:r>
            <a:r>
              <a:rPr lang="en-US" sz="1800" dirty="0" smtClean="0">
                <a:solidFill>
                  <a:schemeClr val="dk1"/>
                </a:solidFill>
                <a:latin typeface="+mj-lt"/>
                <a:ea typeface="ＭＳ Ｐゴシック" charset="0"/>
                <a:cs typeface="ＭＳ Ｐゴシック" charset="0"/>
              </a:rPr>
              <a:t>chain</a:t>
            </a:r>
            <a:r>
              <a:rPr lang="en-US" sz="1800" kern="0" dirty="0" smtClean="0">
                <a:solidFill>
                  <a:schemeClr val="dk1"/>
                </a:solidFill>
                <a:latin typeface="+mj-lt"/>
                <a:ea typeface="ＭＳ Ｐゴシック" charset="0"/>
                <a:cs typeface="ＭＳ Ｐゴシック" charset="0"/>
                <a:sym typeface="Arial"/>
              </a:rPr>
              <a:t> </a:t>
            </a:r>
          </a:p>
          <a:p>
            <a:pPr lvl="2"/>
            <a:r>
              <a:rPr lang="en-US" sz="1800" dirty="0">
                <a:solidFill>
                  <a:schemeClr val="dk1"/>
                </a:solidFill>
                <a:latin typeface="+mj-lt"/>
                <a:ea typeface="ＭＳ Ｐゴシック" charset="0"/>
                <a:cs typeface="ＭＳ Ｐゴシック" charset="0"/>
              </a:rPr>
              <a:t>m</a:t>
            </a:r>
            <a:r>
              <a:rPr lang="en-US" sz="1800" dirty="0" smtClean="0">
                <a:solidFill>
                  <a:schemeClr val="dk1"/>
                </a:solidFill>
                <a:latin typeface="+mj-lt"/>
                <a:ea typeface="ＭＳ Ｐゴシック" charset="0"/>
                <a:cs typeface="ＭＳ Ｐゴシック" charset="0"/>
              </a:rPr>
              <a:t>ulti</a:t>
            </a:r>
            <a:r>
              <a:rPr lang="en-US" sz="1800" dirty="0">
                <a:solidFill>
                  <a:schemeClr val="dk1"/>
                </a:solidFill>
                <a:latin typeface="+mj-lt"/>
                <a:ea typeface="ＭＳ Ｐゴシック" charset="0"/>
                <a:cs typeface="ＭＳ Ｐゴシック" charset="0"/>
              </a:rPr>
              <a:t>-vendor discrete, continuous, operational and human/social </a:t>
            </a:r>
            <a:r>
              <a:rPr lang="en-US" sz="1800" dirty="0" smtClean="0">
                <a:solidFill>
                  <a:schemeClr val="dk1"/>
                </a:solidFill>
                <a:latin typeface="+mj-lt"/>
                <a:ea typeface="ＭＳ Ｐゴシック" charset="0"/>
                <a:cs typeface="ＭＳ Ｐゴシック" charset="0"/>
              </a:rPr>
              <a:t>applications</a:t>
            </a:r>
            <a:endParaRPr lang="en-US" sz="1800" kern="0" dirty="0" smtClean="0">
              <a:solidFill>
                <a:schemeClr val="dk1"/>
              </a:solidFill>
              <a:latin typeface="+mj-lt"/>
              <a:ea typeface="ＭＳ Ｐゴシック" charset="0"/>
              <a:cs typeface="ＭＳ Ｐゴシック" charset="0"/>
              <a:sym typeface="Arial"/>
            </a:endParaRPr>
          </a:p>
          <a:p>
            <a:pPr lvl="1"/>
            <a:r>
              <a:rPr lang="en-US" sz="1800" dirty="0">
                <a:latin typeface="+mj-lt"/>
                <a:ea typeface="ＭＳ Ｐゴシック" charset="0"/>
                <a:cs typeface="ＭＳ Ｐゴシック" charset="0"/>
              </a:rPr>
              <a:t>Applications that can share </a:t>
            </a:r>
            <a:r>
              <a:rPr lang="en-US" sz="1800" dirty="0" smtClean="0">
                <a:latin typeface="+mj-lt"/>
                <a:ea typeface="ＭＳ Ｐゴシック" charset="0"/>
                <a:cs typeface="ＭＳ Ｐゴシック" charset="0"/>
              </a:rPr>
              <a:t>data and </a:t>
            </a:r>
            <a:r>
              <a:rPr lang="en-US" sz="1800" dirty="0">
                <a:latin typeface="+mj-lt"/>
                <a:ea typeface="ＭＳ Ｐゴシック" charset="0"/>
                <a:cs typeface="ＭＳ Ｐゴシック" charset="0"/>
              </a:rPr>
              <a:t>data that can </a:t>
            </a:r>
            <a:r>
              <a:rPr lang="en-US" sz="1800" dirty="0" smtClean="0">
                <a:latin typeface="+mj-lt"/>
                <a:ea typeface="ＭＳ Ｐゴシック" charset="0"/>
                <a:cs typeface="ＭＳ Ｐゴシック" charset="0"/>
              </a:rPr>
              <a:t>share</a:t>
            </a:r>
            <a:endParaRPr lang="en-US" sz="1800" dirty="0">
              <a:latin typeface="+mj-lt"/>
              <a:ea typeface="ＭＳ Ｐゴシック" charset="0"/>
              <a:cs typeface="ＭＳ Ｐゴシック" charset="0"/>
            </a:endParaRPr>
          </a:p>
          <a:p>
            <a:pPr lvl="1"/>
            <a:endParaRPr lang="en-US" sz="1400" dirty="0" smtClean="0"/>
          </a:p>
          <a:p>
            <a:endParaRPr lang="en-US" sz="1600" dirty="0"/>
          </a:p>
          <a:p>
            <a:pPr lvl="1"/>
            <a:endParaRPr lang="en-US" sz="1400" dirty="0"/>
          </a:p>
        </p:txBody>
      </p:sp>
    </p:spTree>
    <p:extLst>
      <p:ext uri="{BB962C8B-B14F-4D97-AF65-F5344CB8AC3E}">
        <p14:creationId xmlns:p14="http://schemas.microsoft.com/office/powerpoint/2010/main" val="2248218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712199" cy="1036638"/>
          </a:xfrm>
        </p:spPr>
        <p:txBody>
          <a:bodyPr>
            <a:normAutofit/>
          </a:bodyPr>
          <a:lstStyle/>
          <a:p>
            <a:pPr algn="ctr"/>
            <a:r>
              <a:rPr lang="en-US" dirty="0" smtClean="0"/>
              <a:t>Smart Systems </a:t>
            </a:r>
            <a:r>
              <a:rPr lang="en-US" dirty="0" err="1" smtClean="0"/>
              <a:t>Testbed</a:t>
            </a:r>
            <a:r>
              <a:rPr lang="en-US" dirty="0" smtClean="0"/>
              <a:t> Types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54109341"/>
              </p:ext>
            </p:extLst>
          </p:nvPr>
        </p:nvGraphicFramePr>
        <p:xfrm>
          <a:off x="762000" y="1219200"/>
          <a:ext cx="7924801" cy="5105401"/>
        </p:xfrm>
        <a:graphic>
          <a:graphicData uri="http://schemas.openxmlformats.org/drawingml/2006/table">
            <a:tbl>
              <a:tblPr firstRow="1" firstCol="1" bandRow="1">
                <a:tableStyleId>{0660B408-B3CF-4A94-85FC-2B1E0A45F4A2}</a:tableStyleId>
              </a:tblPr>
              <a:tblGrid>
                <a:gridCol w="1376643"/>
                <a:gridCol w="1682565"/>
                <a:gridCol w="1941984"/>
                <a:gridCol w="1274394"/>
                <a:gridCol w="1649215"/>
              </a:tblGrid>
              <a:tr h="1114935">
                <a:tc>
                  <a:txBody>
                    <a:bodyPr/>
                    <a:lstStyle/>
                    <a:p>
                      <a:pPr algn="ctr"/>
                      <a:r>
                        <a:rPr lang="en-US" sz="1600" dirty="0">
                          <a:solidFill>
                            <a:schemeClr val="tx1"/>
                          </a:solidFill>
                          <a:effectLst/>
                          <a:latin typeface="+mj-lt"/>
                        </a:rPr>
                        <a:t>Smart Machine </a:t>
                      </a:r>
                      <a:r>
                        <a:rPr lang="en-US" sz="1600" dirty="0" smtClean="0">
                          <a:solidFill>
                            <a:schemeClr val="tx1"/>
                          </a:solidFill>
                          <a:effectLst/>
                          <a:latin typeface="+mj-lt"/>
                        </a:rPr>
                        <a:t>Line Operations</a:t>
                      </a:r>
                      <a:endParaRPr lang="en-US" sz="1600" dirty="0">
                        <a:solidFill>
                          <a:schemeClr val="tx1"/>
                        </a:solidFill>
                        <a:effectLst/>
                        <a:latin typeface="+mj-l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smtClean="0">
                          <a:solidFill>
                            <a:schemeClr val="tx1"/>
                          </a:solidFill>
                          <a:effectLst/>
                          <a:latin typeface="+mj-lt"/>
                        </a:rPr>
                        <a:t>In-Production</a:t>
                      </a:r>
                      <a:r>
                        <a:rPr lang="en-US" sz="1600" baseline="0" dirty="0" smtClean="0">
                          <a:solidFill>
                            <a:schemeClr val="tx1"/>
                          </a:solidFill>
                          <a:effectLst/>
                          <a:latin typeface="+mj-lt"/>
                        </a:rPr>
                        <a:t> </a:t>
                      </a:r>
                      <a:r>
                        <a:rPr lang="en-US" sz="1600" dirty="0" smtClean="0">
                          <a:solidFill>
                            <a:schemeClr val="tx1"/>
                          </a:solidFill>
                          <a:effectLst/>
                          <a:latin typeface="+mj-lt"/>
                        </a:rPr>
                        <a:t>High </a:t>
                      </a:r>
                      <a:r>
                        <a:rPr lang="en-US" sz="1600" dirty="0">
                          <a:solidFill>
                            <a:schemeClr val="tx1"/>
                          </a:solidFill>
                          <a:effectLst/>
                          <a:latin typeface="+mj-lt"/>
                        </a:rPr>
                        <a:t>Fidelity Modeling</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effectLst/>
                          <a:latin typeface="+mj-lt"/>
                        </a:rPr>
                        <a:t>Dynamic Decisions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effectLst/>
                          <a:latin typeface="+mj-lt"/>
                        </a:rPr>
                        <a:t>Enterprise &amp; Supply Chain Decisions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effectLst/>
                          <a:latin typeface="+mj-lt"/>
                        </a:rPr>
                        <a:t>Design &amp; Planning</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754152">
                <a:tc>
                  <a:txBody>
                    <a:bodyPr/>
                    <a:lstStyle/>
                    <a:p>
                      <a:pPr algn="l"/>
                      <a:r>
                        <a:rPr lang="en-US" sz="1400" b="0" dirty="0">
                          <a:effectLst/>
                          <a:latin typeface="+mj-lt"/>
                        </a:rPr>
                        <a:t>Machine product management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Better management complex behaviors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Performance management global integrated decisions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Variability reduction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Design models in production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41285">
                <a:tc>
                  <a:txBody>
                    <a:bodyPr/>
                    <a:lstStyle/>
                    <a:p>
                      <a:pPr algn="l"/>
                      <a:r>
                        <a:rPr lang="en-US" sz="1400" b="0" dirty="0">
                          <a:effectLst/>
                          <a:latin typeface="+mj-lt"/>
                        </a:rPr>
                        <a:t>Benchmarking machine-product interactions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Rapid qualification components products materials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Untapped enterprise degrees of freedom in efficiency, performance time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Risk and compliance management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Product/material </a:t>
                      </a:r>
                      <a:br>
                        <a:rPr lang="en-US" sz="1400" dirty="0">
                          <a:effectLst/>
                          <a:latin typeface="+mj-lt"/>
                        </a:rPr>
                      </a:br>
                      <a:r>
                        <a:rPr lang="en-US" sz="1400" dirty="0" smtClean="0">
                          <a:effectLst/>
                          <a:latin typeface="+mj-lt"/>
                        </a:rPr>
                        <a:t>in-production ability</a:t>
                      </a:r>
                      <a:endParaRPr lang="en-US" sz="1400" dirty="0">
                        <a:effectLst/>
                        <a:latin typeface="+mj-l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75568">
                <a:tc>
                  <a:txBody>
                    <a:bodyPr/>
                    <a:lstStyle/>
                    <a:p>
                      <a:pPr algn="l"/>
                      <a:r>
                        <a:rPr lang="en-US" sz="1400" b="0" dirty="0">
                          <a:effectLst/>
                          <a:latin typeface="+mj-lt"/>
                        </a:rPr>
                        <a:t>Machine-power manage management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Integrated computational materials engineering</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Business operational tradeoff decisions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Tracking traceability genealogy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New product, material technology insertion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219461">
                <a:tc>
                  <a:txBody>
                    <a:bodyPr/>
                    <a:lstStyle/>
                    <a:p>
                      <a:pPr algn="l"/>
                      <a:r>
                        <a:rPr lang="en-US" sz="1400" b="0" dirty="0">
                          <a:effectLst/>
                          <a:latin typeface="+mj-lt"/>
                        </a:rPr>
                        <a:t>Adaptable machine configurations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a:effectLst/>
                          <a:latin typeface="+mj-lt"/>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External partner integration into business process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effectLst/>
                          <a:latin typeface="+mj-lt"/>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84341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MLCPP4.jpg.jpg.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742" y="0"/>
            <a:ext cx="8033658" cy="6248400"/>
          </a:xfrm>
          <a:prstGeom prst="rect">
            <a:avLst/>
          </a:prstGeom>
        </p:spPr>
      </p:pic>
    </p:spTree>
    <p:extLst>
      <p:ext uri="{BB962C8B-B14F-4D97-AF65-F5344CB8AC3E}">
        <p14:creationId xmlns:p14="http://schemas.microsoft.com/office/powerpoint/2010/main" val="24478308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to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4297363"/>
            <a:ext cx="5586413" cy="2528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57"/>
          <p:cNvCxnSpPr/>
          <p:nvPr/>
        </p:nvCxnSpPr>
        <p:spPr>
          <a:xfrm rot="5400000" flipH="1" flipV="1">
            <a:off x="7543800" y="152400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AutoShape 81" descr="9k="/>
          <p:cNvSpPr>
            <a:spLocks noChangeAspect="1" noChangeArrowheads="1"/>
          </p:cNvSpPr>
          <p:nvPr/>
        </p:nvSpPr>
        <p:spPr bwMode="auto">
          <a:xfrm>
            <a:off x="144463" y="46038"/>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prstClr val="black"/>
              </a:solidFill>
            </a:endParaRPr>
          </a:p>
        </p:txBody>
      </p:sp>
      <p:sp>
        <p:nvSpPr>
          <p:cNvPr id="9" name="TextBox 50"/>
          <p:cNvSpPr txBox="1">
            <a:spLocks noChangeArrowheads="1"/>
          </p:cNvSpPr>
          <p:nvPr/>
        </p:nvSpPr>
        <p:spPr bwMode="auto">
          <a:xfrm>
            <a:off x="152400" y="18872"/>
            <a:ext cx="8839200" cy="1200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b="1" dirty="0" smtClean="0">
                <a:solidFill>
                  <a:prstClr val="black"/>
                </a:solidFill>
              </a:rPr>
              <a:t>Smart Manufacturing: Multi-Layered </a:t>
            </a:r>
          </a:p>
          <a:p>
            <a:pPr algn="ctr"/>
            <a:r>
              <a:rPr lang="en-US" sz="2800" b="1" dirty="0" smtClean="0">
                <a:solidFill>
                  <a:prstClr val="black"/>
                </a:solidFill>
              </a:rPr>
              <a:t>Seams, Time, Data &amp; Action</a:t>
            </a:r>
            <a:endParaRPr lang="en-US" sz="1600" dirty="0" smtClean="0">
              <a:solidFill>
                <a:srgbClr val="1F497D"/>
              </a:solidFill>
            </a:endParaRPr>
          </a:p>
          <a:p>
            <a:pPr algn="ctr"/>
            <a:r>
              <a:rPr lang="en-US" sz="1600" dirty="0" smtClean="0">
                <a:solidFill>
                  <a:srgbClr val="1F497D"/>
                </a:solidFill>
              </a:rPr>
              <a:t>Machines </a:t>
            </a:r>
            <a:r>
              <a:rPr lang="en-US" sz="1600" dirty="0">
                <a:solidFill>
                  <a:srgbClr val="1F497D"/>
                </a:solidFill>
              </a:rPr>
              <a:t>– People - Materials Dynamic Manufacturing </a:t>
            </a:r>
            <a:r>
              <a:rPr lang="en-US" sz="1600" dirty="0" smtClean="0">
                <a:solidFill>
                  <a:srgbClr val="1F497D"/>
                </a:solidFill>
              </a:rPr>
              <a:t>Ecosystem</a:t>
            </a:r>
          </a:p>
        </p:txBody>
      </p:sp>
      <p:sp>
        <p:nvSpPr>
          <p:cNvPr id="10" name="Right Arrow 9"/>
          <p:cNvSpPr/>
          <p:nvPr/>
        </p:nvSpPr>
        <p:spPr>
          <a:xfrm>
            <a:off x="139700" y="1206500"/>
            <a:ext cx="1066800" cy="990600"/>
          </a:xfrm>
          <a:prstGeom prst="rightArrow">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660"/>
              </a:lnSpc>
              <a:defRPr/>
            </a:pPr>
            <a:r>
              <a:rPr lang="en-US" dirty="0">
                <a:solidFill>
                  <a:prstClr val="white"/>
                </a:solidFill>
              </a:rPr>
              <a:t>Design</a:t>
            </a:r>
          </a:p>
          <a:p>
            <a:pPr algn="ctr">
              <a:lnSpc>
                <a:spcPts val="1660"/>
              </a:lnSpc>
              <a:defRPr/>
            </a:pPr>
            <a:r>
              <a:rPr lang="en-US" dirty="0">
                <a:solidFill>
                  <a:prstClr val="white"/>
                </a:solidFill>
              </a:rPr>
              <a:t>Data</a:t>
            </a:r>
          </a:p>
        </p:txBody>
      </p:sp>
      <p:sp>
        <p:nvSpPr>
          <p:cNvPr id="11" name="Rectangle 10"/>
          <p:cNvSpPr/>
          <p:nvPr/>
        </p:nvSpPr>
        <p:spPr>
          <a:xfrm>
            <a:off x="4210137" y="1295400"/>
            <a:ext cx="1965791" cy="685800"/>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080000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prstClr val="black"/>
                </a:solidFill>
              </a:rPr>
              <a:t>Product Manufacturing</a:t>
            </a:r>
          </a:p>
        </p:txBody>
      </p:sp>
      <p:sp>
        <p:nvSpPr>
          <p:cNvPr id="12" name="Rectangle 11"/>
          <p:cNvSpPr/>
          <p:nvPr/>
        </p:nvSpPr>
        <p:spPr>
          <a:xfrm>
            <a:off x="2514600" y="1295400"/>
            <a:ext cx="1752600" cy="6858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b="1" dirty="0">
                <a:solidFill>
                  <a:prstClr val="black"/>
                </a:solidFill>
              </a:rPr>
              <a:t>Materials &amp; Process Tech</a:t>
            </a:r>
          </a:p>
        </p:txBody>
      </p:sp>
      <p:sp>
        <p:nvSpPr>
          <p:cNvPr id="13" name="Rectangle 12"/>
          <p:cNvSpPr/>
          <p:nvPr/>
        </p:nvSpPr>
        <p:spPr>
          <a:xfrm>
            <a:off x="990600" y="1295400"/>
            <a:ext cx="1447800" cy="6858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prstClr val="black"/>
                </a:solidFill>
              </a:rPr>
              <a:t>Prototype</a:t>
            </a:r>
          </a:p>
        </p:txBody>
      </p:sp>
      <p:sp>
        <p:nvSpPr>
          <p:cNvPr id="14" name="Rectangle 13"/>
          <p:cNvSpPr/>
          <p:nvPr/>
        </p:nvSpPr>
        <p:spPr>
          <a:xfrm>
            <a:off x="6172200" y="1295400"/>
            <a:ext cx="1752600" cy="685800"/>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prstClr val="black"/>
                </a:solidFill>
              </a:rPr>
              <a:t>Qualification</a:t>
            </a:r>
          </a:p>
        </p:txBody>
      </p:sp>
      <p:sp>
        <p:nvSpPr>
          <p:cNvPr id="15" name="Right Arrow 14"/>
          <p:cNvSpPr/>
          <p:nvPr/>
        </p:nvSpPr>
        <p:spPr>
          <a:xfrm>
            <a:off x="7848600" y="1098550"/>
            <a:ext cx="1143000" cy="1111250"/>
          </a:xfrm>
          <a:prstGeom prst="rightArrow">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660"/>
              </a:lnSpc>
              <a:defRPr/>
            </a:pPr>
            <a:r>
              <a:rPr lang="en-US" dirty="0">
                <a:solidFill>
                  <a:prstClr val="white"/>
                </a:solidFill>
              </a:rPr>
              <a:t>In Service</a:t>
            </a:r>
          </a:p>
        </p:txBody>
      </p:sp>
      <p:grpSp>
        <p:nvGrpSpPr>
          <p:cNvPr id="16" name="Group 56"/>
          <p:cNvGrpSpPr>
            <a:grpSpLocks/>
          </p:cNvGrpSpPr>
          <p:nvPr/>
        </p:nvGrpSpPr>
        <p:grpSpPr bwMode="auto">
          <a:xfrm>
            <a:off x="3048000" y="2041525"/>
            <a:ext cx="3581400" cy="1308100"/>
            <a:chOff x="5410200" y="1371600"/>
            <a:chExt cx="3048000" cy="1170800"/>
          </a:xfrm>
        </p:grpSpPr>
        <p:sp>
          <p:nvSpPr>
            <p:cNvPr id="17" name="Rectangle 16"/>
            <p:cNvSpPr>
              <a:spLocks noChangeArrowheads="1"/>
            </p:cNvSpPr>
            <p:nvPr/>
          </p:nvSpPr>
          <p:spPr bwMode="auto">
            <a:xfrm>
              <a:off x="5486460" y="1448327"/>
              <a:ext cx="2777186" cy="1094073"/>
            </a:xfrm>
            <a:prstGeom prst="rect">
              <a:avLst/>
            </a:prstGeom>
            <a:gradFill rotWithShape="1">
              <a:gsLst>
                <a:gs pos="0">
                  <a:srgbClr val="A3A3EF">
                    <a:alpha val="17999"/>
                  </a:srgbClr>
                </a:gs>
                <a:gs pos="100000">
                  <a:srgbClr val="2424A8"/>
                </a:gs>
              </a:gsLst>
              <a:lin ang="5400000"/>
            </a:gradFill>
            <a:ln w="9525">
              <a:solidFill>
                <a:srgbClr val="2F2F98"/>
              </a:solidFill>
              <a:miter lim="800000"/>
              <a:headEnd/>
              <a:tailEnd/>
            </a:ln>
            <a:effectLst>
              <a:outerShdw dist="23000" dir="5400000" rotWithShape="0">
                <a:srgbClr val="000000">
                  <a:alpha val="34998"/>
                </a:srgbClr>
              </a:outerShdw>
            </a:effectLst>
          </p:spPr>
          <p:txBody>
            <a:bodyPr anchor="ctr"/>
            <a:lstStyle/>
            <a:p>
              <a:pPr algn="ctr">
                <a:defRPr/>
              </a:pPr>
              <a:endParaRPr lang="en-US" sz="1400" b="1" dirty="0">
                <a:solidFill>
                  <a:prstClr val="white"/>
                </a:solidFill>
              </a:endParaRPr>
            </a:p>
          </p:txBody>
        </p:sp>
        <p:sp>
          <p:nvSpPr>
            <p:cNvPr id="18" name="TextBox 87"/>
            <p:cNvSpPr txBox="1">
              <a:spLocks noChangeArrowheads="1"/>
            </p:cNvSpPr>
            <p:nvPr/>
          </p:nvSpPr>
          <p:spPr bwMode="auto">
            <a:xfrm>
              <a:off x="5410200" y="1371600"/>
              <a:ext cx="3048000" cy="275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b="1" u="sng" dirty="0">
                  <a:solidFill>
                    <a:prstClr val="black"/>
                  </a:solidFill>
                  <a:latin typeface="Calibri" charset="0"/>
                </a:rPr>
                <a:t>Macro Layer</a:t>
              </a:r>
            </a:p>
          </p:txBody>
        </p:sp>
      </p:grpSp>
      <p:grpSp>
        <p:nvGrpSpPr>
          <p:cNvPr id="19" name="Group 60"/>
          <p:cNvGrpSpPr>
            <a:grpSpLocks/>
          </p:cNvGrpSpPr>
          <p:nvPr/>
        </p:nvGrpSpPr>
        <p:grpSpPr bwMode="auto">
          <a:xfrm>
            <a:off x="3026458" y="3411693"/>
            <a:ext cx="3648075" cy="1520825"/>
            <a:chOff x="5400906" y="1396868"/>
            <a:chExt cx="3048000" cy="1078109"/>
          </a:xfrm>
        </p:grpSpPr>
        <p:sp>
          <p:nvSpPr>
            <p:cNvPr id="20" name="Rectangle 19"/>
            <p:cNvSpPr>
              <a:spLocks noChangeArrowheads="1"/>
            </p:cNvSpPr>
            <p:nvPr/>
          </p:nvSpPr>
          <p:spPr bwMode="auto">
            <a:xfrm>
              <a:off x="5943877" y="1396868"/>
              <a:ext cx="2039958" cy="1078109"/>
            </a:xfrm>
            <a:prstGeom prst="rect">
              <a:avLst/>
            </a:prstGeom>
            <a:gradFill rotWithShape="1">
              <a:gsLst>
                <a:gs pos="0">
                  <a:srgbClr val="A3A3EF"/>
                </a:gs>
                <a:gs pos="100000">
                  <a:srgbClr val="2424A8"/>
                </a:gs>
              </a:gsLst>
              <a:lin ang="5400000"/>
            </a:gradFill>
            <a:ln w="9525">
              <a:solidFill>
                <a:srgbClr val="2F2F98"/>
              </a:solidFill>
              <a:miter lim="800000"/>
              <a:headEnd/>
              <a:tailEnd/>
            </a:ln>
            <a:effectLst>
              <a:outerShdw dist="23000" dir="5400000" rotWithShape="0">
                <a:srgbClr val="000000">
                  <a:alpha val="34998"/>
                </a:srgbClr>
              </a:outerShdw>
            </a:effectLst>
          </p:spPr>
          <p:txBody>
            <a:bodyPr anchor="ctr"/>
            <a:lstStyle/>
            <a:p>
              <a:pPr algn="ctr">
                <a:defRPr/>
              </a:pPr>
              <a:endParaRPr lang="en-US" sz="1400" b="1" dirty="0">
                <a:solidFill>
                  <a:prstClr val="white"/>
                </a:solidFill>
              </a:endParaRPr>
            </a:p>
          </p:txBody>
        </p:sp>
        <p:sp>
          <p:nvSpPr>
            <p:cNvPr id="21" name="TextBox 87"/>
            <p:cNvSpPr txBox="1">
              <a:spLocks noChangeArrowheads="1"/>
            </p:cNvSpPr>
            <p:nvPr/>
          </p:nvSpPr>
          <p:spPr bwMode="auto">
            <a:xfrm>
              <a:off x="5400906" y="1408312"/>
              <a:ext cx="3048000" cy="2181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b="1" u="sng" dirty="0" err="1">
                  <a:solidFill>
                    <a:prstClr val="black"/>
                  </a:solidFill>
                  <a:latin typeface="Calibri" charset="0"/>
                </a:rPr>
                <a:t>Meso</a:t>
              </a:r>
              <a:r>
                <a:rPr lang="en-US" sz="1400" b="1" u="sng" dirty="0">
                  <a:solidFill>
                    <a:prstClr val="black"/>
                  </a:solidFill>
                  <a:latin typeface="Calibri" charset="0"/>
                </a:rPr>
                <a:t> Layer</a:t>
              </a:r>
            </a:p>
          </p:txBody>
        </p:sp>
      </p:grpSp>
      <p:grpSp>
        <p:nvGrpSpPr>
          <p:cNvPr id="22" name="Group 64"/>
          <p:cNvGrpSpPr>
            <a:grpSpLocks/>
          </p:cNvGrpSpPr>
          <p:nvPr/>
        </p:nvGrpSpPr>
        <p:grpSpPr bwMode="auto">
          <a:xfrm>
            <a:off x="2969095" y="5140919"/>
            <a:ext cx="3586162" cy="1138238"/>
            <a:chOff x="5410200" y="1434653"/>
            <a:chExt cx="3048000" cy="811581"/>
          </a:xfrm>
        </p:grpSpPr>
        <p:sp>
          <p:nvSpPr>
            <p:cNvPr id="23" name="Rectangle 22"/>
            <p:cNvSpPr>
              <a:spLocks noChangeArrowheads="1"/>
            </p:cNvSpPr>
            <p:nvPr/>
          </p:nvSpPr>
          <p:spPr bwMode="auto">
            <a:xfrm>
              <a:off x="6204919" y="1434653"/>
              <a:ext cx="1466657" cy="811581"/>
            </a:xfrm>
            <a:prstGeom prst="rect">
              <a:avLst/>
            </a:prstGeom>
            <a:gradFill rotWithShape="1">
              <a:gsLst>
                <a:gs pos="0">
                  <a:srgbClr val="A3A3EF"/>
                </a:gs>
                <a:gs pos="100000">
                  <a:srgbClr val="2424A8"/>
                </a:gs>
              </a:gsLst>
              <a:lin ang="5400000"/>
            </a:gradFill>
            <a:ln w="9525">
              <a:solidFill>
                <a:srgbClr val="2F2F98"/>
              </a:solidFill>
              <a:miter lim="800000"/>
              <a:headEnd/>
              <a:tailEnd/>
            </a:ln>
            <a:effectLst>
              <a:outerShdw dist="23000" dir="5400000" rotWithShape="0">
                <a:srgbClr val="000000">
                  <a:alpha val="34998"/>
                </a:srgbClr>
              </a:outerShdw>
            </a:effectLst>
          </p:spPr>
          <p:txBody>
            <a:bodyPr anchor="ctr"/>
            <a:lstStyle/>
            <a:p>
              <a:pPr algn="ctr">
                <a:defRPr/>
              </a:pPr>
              <a:endParaRPr lang="en-US" sz="1400" b="1" dirty="0">
                <a:solidFill>
                  <a:prstClr val="white"/>
                </a:solidFill>
              </a:endParaRPr>
            </a:p>
          </p:txBody>
        </p:sp>
        <p:sp>
          <p:nvSpPr>
            <p:cNvPr id="24" name="TextBox 87"/>
            <p:cNvSpPr txBox="1">
              <a:spLocks noChangeArrowheads="1"/>
            </p:cNvSpPr>
            <p:nvPr/>
          </p:nvSpPr>
          <p:spPr bwMode="auto">
            <a:xfrm>
              <a:off x="5410200" y="1455037"/>
              <a:ext cx="3048000" cy="219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400" b="1" u="sng" dirty="0">
                  <a:solidFill>
                    <a:prstClr val="black"/>
                  </a:solidFill>
                  <a:latin typeface="Calibri" charset="0"/>
                </a:rPr>
                <a:t>Micro Layer</a:t>
              </a:r>
            </a:p>
          </p:txBody>
        </p:sp>
      </p:grpSp>
      <p:grpSp>
        <p:nvGrpSpPr>
          <p:cNvPr id="25" name="Group 49"/>
          <p:cNvGrpSpPr>
            <a:grpSpLocks/>
          </p:cNvGrpSpPr>
          <p:nvPr/>
        </p:nvGrpSpPr>
        <p:grpSpPr bwMode="auto">
          <a:xfrm>
            <a:off x="3875924" y="5592763"/>
            <a:ext cx="1927225" cy="466725"/>
            <a:chOff x="6431983" y="5305645"/>
            <a:chExt cx="1926499" cy="466472"/>
          </a:xfrm>
        </p:grpSpPr>
        <p:grpSp>
          <p:nvGrpSpPr>
            <p:cNvPr id="26" name="Group 36"/>
            <p:cNvGrpSpPr>
              <a:grpSpLocks/>
            </p:cNvGrpSpPr>
            <p:nvPr/>
          </p:nvGrpSpPr>
          <p:grpSpPr bwMode="auto">
            <a:xfrm>
              <a:off x="6439078" y="5305645"/>
              <a:ext cx="1919404" cy="260907"/>
              <a:chOff x="559272" y="4784650"/>
              <a:chExt cx="1919404" cy="260907"/>
            </a:xfrm>
          </p:grpSpPr>
          <p:sp>
            <p:nvSpPr>
              <p:cNvPr id="36" name="Oval 24"/>
              <p:cNvSpPr>
                <a:spLocks noChangeArrowheads="1"/>
              </p:cNvSpPr>
              <p:nvPr/>
            </p:nvSpPr>
            <p:spPr bwMode="auto">
              <a:xfrm rot="-5400000">
                <a:off x="584716"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37" name="Oval 27"/>
              <p:cNvSpPr>
                <a:spLocks noChangeArrowheads="1"/>
              </p:cNvSpPr>
              <p:nvPr/>
            </p:nvSpPr>
            <p:spPr bwMode="auto">
              <a:xfrm rot="-5400000">
                <a:off x="831810"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38" name="Oval 28"/>
              <p:cNvSpPr>
                <a:spLocks noChangeArrowheads="1"/>
              </p:cNvSpPr>
              <p:nvPr/>
            </p:nvSpPr>
            <p:spPr bwMode="auto">
              <a:xfrm rot="-5400000">
                <a:off x="1100170" y="4759206"/>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39" name="Oval 30"/>
              <p:cNvSpPr>
                <a:spLocks noChangeArrowheads="1"/>
              </p:cNvSpPr>
              <p:nvPr/>
            </p:nvSpPr>
            <p:spPr bwMode="auto">
              <a:xfrm rot="-5400000">
                <a:off x="1283468" y="4769839"/>
                <a:ext cx="250274" cy="301162"/>
              </a:xfrm>
              <a:prstGeom prst="ellipse">
                <a:avLst/>
              </a:prstGeom>
              <a:noFill/>
              <a:ln w="19050">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40" name="Oval 31"/>
              <p:cNvSpPr>
                <a:spLocks noChangeArrowheads="1"/>
              </p:cNvSpPr>
              <p:nvPr/>
            </p:nvSpPr>
            <p:spPr bwMode="auto">
              <a:xfrm rot="-5400000">
                <a:off x="1551826"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41" name="Oval 32"/>
              <p:cNvSpPr>
                <a:spLocks noChangeArrowheads="1"/>
              </p:cNvSpPr>
              <p:nvPr/>
            </p:nvSpPr>
            <p:spPr bwMode="auto">
              <a:xfrm rot="-5400000">
                <a:off x="2202958"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42" name="Oval 33"/>
              <p:cNvSpPr>
                <a:spLocks noChangeArrowheads="1"/>
              </p:cNvSpPr>
              <p:nvPr/>
            </p:nvSpPr>
            <p:spPr bwMode="auto">
              <a:xfrm rot="-5400000">
                <a:off x="1780203"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43" name="Oval 34"/>
              <p:cNvSpPr>
                <a:spLocks noChangeArrowheads="1"/>
              </p:cNvSpPr>
              <p:nvPr/>
            </p:nvSpPr>
            <p:spPr bwMode="auto">
              <a:xfrm rot="-5400000">
                <a:off x="2006029"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grpSp>
        <p:grpSp>
          <p:nvGrpSpPr>
            <p:cNvPr id="27" name="Group 37"/>
            <p:cNvGrpSpPr>
              <a:grpSpLocks/>
            </p:cNvGrpSpPr>
            <p:nvPr/>
          </p:nvGrpSpPr>
          <p:grpSpPr bwMode="auto">
            <a:xfrm>
              <a:off x="6431983" y="5521843"/>
              <a:ext cx="1919404" cy="250274"/>
              <a:chOff x="559272" y="4795283"/>
              <a:chExt cx="1919404" cy="250274"/>
            </a:xfrm>
          </p:grpSpPr>
          <p:sp>
            <p:nvSpPr>
              <p:cNvPr id="28" name="Oval 38"/>
              <p:cNvSpPr>
                <a:spLocks noChangeArrowheads="1"/>
              </p:cNvSpPr>
              <p:nvPr/>
            </p:nvSpPr>
            <p:spPr bwMode="auto">
              <a:xfrm rot="-5400000">
                <a:off x="584716"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29" name="Oval 39"/>
              <p:cNvSpPr>
                <a:spLocks noChangeArrowheads="1"/>
              </p:cNvSpPr>
              <p:nvPr/>
            </p:nvSpPr>
            <p:spPr bwMode="auto">
              <a:xfrm rot="-5400000">
                <a:off x="831810"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30" name="Oval 40"/>
              <p:cNvSpPr>
                <a:spLocks noChangeArrowheads="1"/>
              </p:cNvSpPr>
              <p:nvPr/>
            </p:nvSpPr>
            <p:spPr bwMode="auto">
              <a:xfrm rot="-5400000">
                <a:off x="1068272"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31" name="Oval 41"/>
              <p:cNvSpPr>
                <a:spLocks noChangeArrowheads="1"/>
              </p:cNvSpPr>
              <p:nvPr/>
            </p:nvSpPr>
            <p:spPr bwMode="auto">
              <a:xfrm rot="-5400000">
                <a:off x="1283468" y="4769839"/>
                <a:ext cx="250274" cy="301162"/>
              </a:xfrm>
              <a:prstGeom prst="ellipse">
                <a:avLst/>
              </a:prstGeom>
              <a:noFill/>
              <a:ln w="19050">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32" name="Oval 42"/>
              <p:cNvSpPr>
                <a:spLocks noChangeArrowheads="1"/>
              </p:cNvSpPr>
              <p:nvPr/>
            </p:nvSpPr>
            <p:spPr bwMode="auto">
              <a:xfrm rot="-5400000">
                <a:off x="1551826"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33" name="Oval 43"/>
              <p:cNvSpPr>
                <a:spLocks noChangeArrowheads="1"/>
              </p:cNvSpPr>
              <p:nvPr/>
            </p:nvSpPr>
            <p:spPr bwMode="auto">
              <a:xfrm rot="-5400000">
                <a:off x="2202958"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34" name="Oval 45"/>
              <p:cNvSpPr>
                <a:spLocks noChangeArrowheads="1"/>
              </p:cNvSpPr>
              <p:nvPr/>
            </p:nvSpPr>
            <p:spPr bwMode="auto">
              <a:xfrm rot="-5400000">
                <a:off x="1780203"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35" name="Oval 48"/>
              <p:cNvSpPr>
                <a:spLocks noChangeArrowheads="1"/>
              </p:cNvSpPr>
              <p:nvPr/>
            </p:nvSpPr>
            <p:spPr bwMode="auto">
              <a:xfrm rot="-5400000">
                <a:off x="2006029" y="4769839"/>
                <a:ext cx="250274" cy="301162"/>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grpSp>
      </p:grpSp>
      <p:grpSp>
        <p:nvGrpSpPr>
          <p:cNvPr id="44" name="Group 78"/>
          <p:cNvGrpSpPr>
            <a:grpSpLocks/>
          </p:cNvGrpSpPr>
          <p:nvPr/>
        </p:nvGrpSpPr>
        <p:grpSpPr bwMode="auto">
          <a:xfrm>
            <a:off x="4038315" y="3768726"/>
            <a:ext cx="1925638" cy="1042987"/>
            <a:chOff x="4315179" y="3763921"/>
            <a:chExt cx="1925641" cy="1041990"/>
          </a:xfrm>
        </p:grpSpPr>
        <p:sp>
          <p:nvSpPr>
            <p:cNvPr id="45" name="Oval 74"/>
            <p:cNvSpPr>
              <a:spLocks noChangeArrowheads="1"/>
            </p:cNvSpPr>
            <p:nvPr/>
          </p:nvSpPr>
          <p:spPr bwMode="auto">
            <a:xfrm rot="-5400000">
              <a:off x="4601521" y="3829478"/>
              <a:ext cx="572095" cy="568454"/>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46" name="Oval 76"/>
            <p:cNvSpPr>
              <a:spLocks noChangeArrowheads="1"/>
            </p:cNvSpPr>
            <p:nvPr/>
          </p:nvSpPr>
          <p:spPr bwMode="auto">
            <a:xfrm rot="-5400000">
              <a:off x="5670545" y="3765742"/>
              <a:ext cx="572095" cy="568454"/>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47" name="Oval 60"/>
            <p:cNvSpPr>
              <a:spLocks noChangeArrowheads="1"/>
            </p:cNvSpPr>
            <p:nvPr/>
          </p:nvSpPr>
          <p:spPr bwMode="auto">
            <a:xfrm rot="-5400000">
              <a:off x="4313358" y="4235637"/>
              <a:ext cx="572095" cy="568454"/>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48" name="Oval 62"/>
            <p:cNvSpPr>
              <a:spLocks noChangeArrowheads="1"/>
            </p:cNvSpPr>
            <p:nvPr/>
          </p:nvSpPr>
          <p:spPr bwMode="auto">
            <a:xfrm rot="-5400000">
              <a:off x="4719548" y="4235637"/>
              <a:ext cx="572095" cy="568454"/>
            </a:xfrm>
            <a:prstGeom prst="ellipse">
              <a:avLst/>
            </a:prstGeom>
            <a:noFill/>
            <a:ln w="19050">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49" name="Oval 64"/>
            <p:cNvSpPr>
              <a:spLocks noChangeArrowheads="1"/>
            </p:cNvSpPr>
            <p:nvPr/>
          </p:nvSpPr>
          <p:spPr bwMode="auto">
            <a:xfrm rot="-5400000">
              <a:off x="5226083" y="4235637"/>
              <a:ext cx="572095" cy="568454"/>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50" name="Oval 68"/>
            <p:cNvSpPr>
              <a:spLocks noChangeArrowheads="1"/>
            </p:cNvSpPr>
            <p:nvPr/>
          </p:nvSpPr>
          <p:spPr bwMode="auto">
            <a:xfrm rot="-5400000">
              <a:off x="5657153" y="4235637"/>
              <a:ext cx="572095" cy="568454"/>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grpSp>
      <p:grpSp>
        <p:nvGrpSpPr>
          <p:cNvPr id="51" name="Group 87"/>
          <p:cNvGrpSpPr>
            <a:grpSpLocks/>
          </p:cNvGrpSpPr>
          <p:nvPr/>
        </p:nvGrpSpPr>
        <p:grpSpPr bwMode="auto">
          <a:xfrm>
            <a:off x="3048001" y="2478088"/>
            <a:ext cx="3048000" cy="576262"/>
            <a:chOff x="3234201" y="2477388"/>
            <a:chExt cx="3762020" cy="577700"/>
          </a:xfrm>
        </p:grpSpPr>
        <p:sp>
          <p:nvSpPr>
            <p:cNvPr id="52" name="Oval 82"/>
            <p:cNvSpPr>
              <a:spLocks noChangeArrowheads="1"/>
            </p:cNvSpPr>
            <p:nvPr/>
          </p:nvSpPr>
          <p:spPr bwMode="auto">
            <a:xfrm rot="-5400000">
              <a:off x="3504519" y="2207070"/>
              <a:ext cx="577700" cy="1118335"/>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53" name="Oval 83"/>
            <p:cNvSpPr>
              <a:spLocks noChangeArrowheads="1"/>
            </p:cNvSpPr>
            <p:nvPr/>
          </p:nvSpPr>
          <p:spPr bwMode="auto">
            <a:xfrm rot="-5400000">
              <a:off x="4303628" y="2207070"/>
              <a:ext cx="577700" cy="1118335"/>
            </a:xfrm>
            <a:prstGeom prst="ellipse">
              <a:avLst/>
            </a:prstGeom>
            <a:noFill/>
            <a:ln w="19050">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sp>
          <p:nvSpPr>
            <p:cNvPr id="54" name="Oval 84"/>
            <p:cNvSpPr>
              <a:spLocks noChangeArrowheads="1"/>
            </p:cNvSpPr>
            <p:nvPr/>
          </p:nvSpPr>
          <p:spPr bwMode="auto">
            <a:xfrm rot="-5400000">
              <a:off x="5300148" y="2207070"/>
              <a:ext cx="577700" cy="1118335"/>
            </a:xfrm>
            <a:prstGeom prst="ellipse">
              <a:avLst/>
            </a:prstGeom>
            <a:noFill/>
            <a:ln w="19050">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srgbClr val="FF0000"/>
                </a:solidFill>
              </a:endParaRPr>
            </a:p>
          </p:txBody>
        </p:sp>
        <p:sp>
          <p:nvSpPr>
            <p:cNvPr id="55" name="Oval 85"/>
            <p:cNvSpPr>
              <a:spLocks noChangeArrowheads="1"/>
            </p:cNvSpPr>
            <p:nvPr/>
          </p:nvSpPr>
          <p:spPr bwMode="auto">
            <a:xfrm rot="-5400000">
              <a:off x="6148204" y="2207070"/>
              <a:ext cx="577700" cy="1118335"/>
            </a:xfrm>
            <a:prstGeom prst="ellipse">
              <a:avLst/>
            </a:prstGeom>
            <a:noFill/>
            <a:ln w="19050">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sz="2000">
                <a:solidFill>
                  <a:prstClr val="black"/>
                </a:solidFill>
              </a:endParaRPr>
            </a:p>
          </p:txBody>
        </p:sp>
      </p:grpSp>
      <p:sp>
        <p:nvSpPr>
          <p:cNvPr id="56" name="TextBox 29"/>
          <p:cNvSpPr txBox="1">
            <a:spLocks noChangeArrowheads="1"/>
          </p:cNvSpPr>
          <p:nvPr/>
        </p:nvSpPr>
        <p:spPr bwMode="auto">
          <a:xfrm>
            <a:off x="862806" y="5136156"/>
            <a:ext cx="2389188"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dirty="0">
                <a:solidFill>
                  <a:prstClr val="black"/>
                </a:solidFill>
              </a:rPr>
              <a:t>1000s </a:t>
            </a:r>
          </a:p>
          <a:p>
            <a:r>
              <a:rPr lang="en-US" sz="1400" b="1" dirty="0">
                <a:solidFill>
                  <a:prstClr val="black"/>
                </a:solidFill>
              </a:rPr>
              <a:t>control  loops</a:t>
            </a:r>
          </a:p>
          <a:p>
            <a:r>
              <a:rPr lang="en-US" sz="1400" b="1" dirty="0">
                <a:solidFill>
                  <a:prstClr val="black"/>
                </a:solidFill>
              </a:rPr>
              <a:t>Time - minutes</a:t>
            </a:r>
          </a:p>
        </p:txBody>
      </p:sp>
      <p:sp>
        <p:nvSpPr>
          <p:cNvPr id="57" name="TextBox 29"/>
          <p:cNvSpPr txBox="1">
            <a:spLocks noChangeArrowheads="1"/>
          </p:cNvSpPr>
          <p:nvPr/>
        </p:nvSpPr>
        <p:spPr bwMode="auto">
          <a:xfrm>
            <a:off x="892175" y="3852862"/>
            <a:ext cx="2389188"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dirty="0" smtClean="0">
                <a:solidFill>
                  <a:prstClr val="black"/>
                </a:solidFill>
              </a:rPr>
              <a:t>100s </a:t>
            </a:r>
          </a:p>
          <a:p>
            <a:r>
              <a:rPr lang="en-US" sz="1400" b="1" dirty="0" smtClean="0">
                <a:solidFill>
                  <a:prstClr val="black"/>
                </a:solidFill>
              </a:rPr>
              <a:t>control  </a:t>
            </a:r>
            <a:r>
              <a:rPr lang="en-US" sz="1400" b="1" dirty="0">
                <a:solidFill>
                  <a:prstClr val="black"/>
                </a:solidFill>
              </a:rPr>
              <a:t>loops</a:t>
            </a:r>
          </a:p>
          <a:p>
            <a:r>
              <a:rPr lang="en-US" sz="1400" b="1" dirty="0" smtClean="0">
                <a:solidFill>
                  <a:prstClr val="black"/>
                </a:solidFill>
              </a:rPr>
              <a:t>Time </a:t>
            </a:r>
            <a:r>
              <a:rPr lang="en-US" sz="1400" b="1" dirty="0">
                <a:solidFill>
                  <a:prstClr val="black"/>
                </a:solidFill>
              </a:rPr>
              <a:t>-hours</a:t>
            </a:r>
          </a:p>
        </p:txBody>
      </p:sp>
      <p:sp>
        <p:nvSpPr>
          <p:cNvPr id="58" name="TextBox 29"/>
          <p:cNvSpPr txBox="1">
            <a:spLocks noChangeArrowheads="1"/>
          </p:cNvSpPr>
          <p:nvPr/>
        </p:nvSpPr>
        <p:spPr bwMode="auto">
          <a:xfrm>
            <a:off x="914400" y="2362200"/>
            <a:ext cx="2389188"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b="1" dirty="0" smtClean="0">
                <a:solidFill>
                  <a:prstClr val="black"/>
                </a:solidFill>
              </a:rPr>
              <a:t>10s</a:t>
            </a:r>
          </a:p>
          <a:p>
            <a:r>
              <a:rPr lang="en-US" sz="1400" b="1" dirty="0" smtClean="0">
                <a:solidFill>
                  <a:prstClr val="black"/>
                </a:solidFill>
              </a:rPr>
              <a:t>control  loops</a:t>
            </a:r>
            <a:endParaRPr lang="en-US" sz="1400" b="1" dirty="0">
              <a:solidFill>
                <a:prstClr val="black"/>
              </a:solidFill>
            </a:endParaRPr>
          </a:p>
          <a:p>
            <a:r>
              <a:rPr lang="en-US" sz="1400" b="1" dirty="0">
                <a:solidFill>
                  <a:prstClr val="black"/>
                </a:solidFill>
              </a:rPr>
              <a:t>Time – days</a:t>
            </a:r>
          </a:p>
          <a:p>
            <a:endParaRPr lang="en-US" sz="1400" b="1" dirty="0">
              <a:solidFill>
                <a:prstClr val="black"/>
              </a:solidFill>
            </a:endParaRPr>
          </a:p>
        </p:txBody>
      </p:sp>
      <p:sp>
        <p:nvSpPr>
          <p:cNvPr id="59" name="Oval 55"/>
          <p:cNvSpPr>
            <a:spLocks noChangeArrowheads="1"/>
          </p:cNvSpPr>
          <p:nvPr/>
        </p:nvSpPr>
        <p:spPr bwMode="auto">
          <a:xfrm>
            <a:off x="4619630" y="2478088"/>
            <a:ext cx="244475" cy="37211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solidFill>
                <a:prstClr val="black"/>
              </a:solidFill>
            </a:endParaRPr>
          </a:p>
        </p:txBody>
      </p:sp>
      <p:sp>
        <p:nvSpPr>
          <p:cNvPr id="60" name="TextBox 29"/>
          <p:cNvSpPr txBox="1">
            <a:spLocks noChangeArrowheads="1"/>
          </p:cNvSpPr>
          <p:nvPr/>
        </p:nvSpPr>
        <p:spPr bwMode="auto">
          <a:xfrm>
            <a:off x="6172200" y="2179797"/>
            <a:ext cx="2138362" cy="27392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400" b="1" dirty="0" smtClean="0">
                <a:solidFill>
                  <a:prstClr val="black"/>
                </a:solidFill>
              </a:rPr>
              <a:t>Focus: 10x Multiple Pass Variability Reduction; Supply Chain Information</a:t>
            </a:r>
          </a:p>
          <a:p>
            <a:pPr algn="r"/>
            <a:endParaRPr lang="en-US" sz="1000" b="1" dirty="0">
              <a:solidFill>
                <a:prstClr val="black"/>
              </a:solidFill>
            </a:endParaRPr>
          </a:p>
          <a:p>
            <a:pPr algn="r"/>
            <a:endParaRPr lang="en-US" sz="1000" b="1" dirty="0">
              <a:solidFill>
                <a:prstClr val="black"/>
              </a:solidFill>
            </a:endParaRPr>
          </a:p>
          <a:p>
            <a:pPr algn="r"/>
            <a:endParaRPr lang="en-US" sz="1000" b="1" dirty="0">
              <a:solidFill>
                <a:prstClr val="black"/>
              </a:solidFill>
            </a:endParaRPr>
          </a:p>
          <a:p>
            <a:pPr algn="r"/>
            <a:endParaRPr lang="en-US" sz="1400" b="1" dirty="0">
              <a:solidFill>
                <a:prstClr val="black"/>
              </a:solidFill>
            </a:endParaRPr>
          </a:p>
          <a:p>
            <a:pPr algn="r"/>
            <a:endParaRPr lang="en-US" sz="1000" b="1" dirty="0">
              <a:solidFill>
                <a:prstClr val="black"/>
              </a:solidFill>
            </a:endParaRPr>
          </a:p>
          <a:p>
            <a:pPr algn="r"/>
            <a:endParaRPr lang="en-US" sz="1000" b="1" dirty="0">
              <a:solidFill>
                <a:prstClr val="black"/>
              </a:solidFill>
            </a:endParaRPr>
          </a:p>
          <a:p>
            <a:pPr algn="ctr"/>
            <a:endParaRPr lang="en-US" sz="1000" b="1" dirty="0">
              <a:solidFill>
                <a:prstClr val="black"/>
              </a:solidFill>
            </a:endParaRPr>
          </a:p>
          <a:p>
            <a:pPr algn="ctr"/>
            <a:endParaRPr lang="en-US" sz="1400" b="1" dirty="0">
              <a:solidFill>
                <a:prstClr val="black"/>
              </a:solidFill>
            </a:endParaRPr>
          </a:p>
          <a:p>
            <a:pPr algn="ctr"/>
            <a:endParaRPr lang="en-US" sz="1400" b="1" dirty="0">
              <a:solidFill>
                <a:prstClr val="black"/>
              </a:solidFill>
            </a:endParaRPr>
          </a:p>
          <a:p>
            <a:pPr algn="ctr"/>
            <a:endParaRPr lang="en-US" sz="1400" b="1" dirty="0">
              <a:solidFill>
                <a:prstClr val="black"/>
              </a:solidFill>
            </a:endParaRPr>
          </a:p>
        </p:txBody>
      </p:sp>
      <p:sp>
        <p:nvSpPr>
          <p:cNvPr id="3" name="Rectangle 2"/>
          <p:cNvSpPr/>
          <p:nvPr/>
        </p:nvSpPr>
        <p:spPr>
          <a:xfrm rot="16200000">
            <a:off x="6896100" y="3848100"/>
            <a:ext cx="3657600" cy="53340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Business Systems</a:t>
            </a:r>
            <a:endParaRPr lang="en-US" sz="2400" b="1" dirty="0"/>
          </a:p>
        </p:txBody>
      </p:sp>
      <p:sp>
        <p:nvSpPr>
          <p:cNvPr id="61" name="Rectangle 60"/>
          <p:cNvSpPr/>
          <p:nvPr/>
        </p:nvSpPr>
        <p:spPr>
          <a:xfrm rot="16200000">
            <a:off x="-1346200" y="3712147"/>
            <a:ext cx="3657600" cy="685800"/>
          </a:xfrm>
          <a:prstGeom prst="rect">
            <a:avLst/>
          </a:prstGeom>
          <a:solidFill>
            <a:srgbClr val="0070C0"/>
          </a:solidFill>
          <a:ln>
            <a:solidFill>
              <a:srgbClr val="153DB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Control &amp; Automation</a:t>
            </a:r>
            <a:endParaRPr lang="en-US" sz="2400" b="1" dirty="0"/>
          </a:p>
        </p:txBody>
      </p:sp>
      <p:sp>
        <p:nvSpPr>
          <p:cNvPr id="62" name="TextBox 29"/>
          <p:cNvSpPr txBox="1">
            <a:spLocks noChangeArrowheads="1"/>
          </p:cNvSpPr>
          <p:nvPr/>
        </p:nvSpPr>
        <p:spPr bwMode="auto">
          <a:xfrm>
            <a:off x="5867400" y="3429000"/>
            <a:ext cx="2389188"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400" b="1" dirty="0">
                <a:solidFill>
                  <a:prstClr val="black"/>
                </a:solidFill>
              </a:rPr>
              <a:t>Focus: 100x Event Variability/Tradeoff Adjustment; Dynamic Performance Mgmt.; Integrated Metrics</a:t>
            </a:r>
          </a:p>
        </p:txBody>
      </p:sp>
      <p:sp>
        <p:nvSpPr>
          <p:cNvPr id="64" name="TextBox 29"/>
          <p:cNvSpPr txBox="1">
            <a:spLocks noChangeArrowheads="1"/>
          </p:cNvSpPr>
          <p:nvPr/>
        </p:nvSpPr>
        <p:spPr bwMode="auto">
          <a:xfrm>
            <a:off x="5867400" y="5181600"/>
            <a:ext cx="2389188"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400" b="1" dirty="0">
                <a:solidFill>
                  <a:prstClr val="black"/>
                </a:solidFill>
              </a:rPr>
              <a:t>Focus: Insertion, Qualification, ICME, High Fidelity Dynamic Operations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4899" y="6583070"/>
            <a:ext cx="2186142" cy="274930"/>
          </a:xfrm>
          <a:prstGeom prst="rect">
            <a:avLst/>
          </a:prstGeom>
          <a:effectLst/>
        </p:spPr>
      </p:pic>
    </p:spTree>
    <p:extLst>
      <p:ext uri="{BB962C8B-B14F-4D97-AF65-F5344CB8AC3E}">
        <p14:creationId xmlns:p14="http://schemas.microsoft.com/office/powerpoint/2010/main" val="382350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P spid="15" grpId="0" animBg="1"/>
      <p:bldP spid="56" grpId="0"/>
      <p:bldP spid="57" grpId="0"/>
      <p:bldP spid="58" grpId="0"/>
      <p:bldP spid="59" grpId="0" animBg="1"/>
      <p:bldP spid="60" grpId="0"/>
      <p:bldP spid="3" grpId="0" animBg="1"/>
      <p:bldP spid="61" grpId="0" animBg="1"/>
      <p:bldP spid="62" grpId="0"/>
      <p:bldP spid="64"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1732</TotalTime>
  <Words>1292</Words>
  <Application>Microsoft Office PowerPoint</Application>
  <PresentationFormat>On-screen Show (4:3)</PresentationFormat>
  <Paragraphs>270</Paragraphs>
  <Slides>14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Narrow</vt:lpstr>
      <vt:lpstr>Calibri</vt:lpstr>
      <vt:lpstr>Cambria</vt:lpstr>
      <vt:lpstr>ＭＳ Ｐゴシック</vt:lpstr>
      <vt:lpstr>Times New Roman</vt:lpstr>
      <vt:lpstr>Custom Design</vt:lpstr>
      <vt:lpstr>Data Aggregation and Analysis Challenges for Intelligent Manufacturing</vt:lpstr>
      <vt:lpstr>An Industry-Driven Open Architecture Shared Infrastructure</vt:lpstr>
      <vt:lpstr> The challenge for 21st Century Smart Manufacturing (SM) is manufacturing in which all information is available when it is needed, where it is needed, and in the form it is most useful to drive optimal actions and responses.   SM also encompasses the sophisticated practice of generating and applying data-driven Manufacturing Intelligence throughout the lifecycle of design, engineering, planning and production.   Manufacturing intelligence is a deep, comprehensive behavioral understanding of the manufacturing process through data and modeling, which can create a new capacity to observe and take action on integrated patterns of operation through networked data, information, analytics, and metrics.   Smart Manufacturing Leadership Coalition (SMLC), identified that by lowering the implementation barriers around cost, complexity, ease-of-use, and measurement availability through the use of an open cloud SM platform, the U.S. manufacturing industry could deploy foundational infrastructure for vertically and horizontally oriented manufacturing intelligence to collectively strengthen capability.  </vt:lpstr>
      <vt:lpstr>PowerPoint Presentation</vt:lpstr>
      <vt:lpstr> What is Smart Manufacturing Value Chain Networked-Based Manufacturing  </vt:lpstr>
      <vt:lpstr>What is Smart</vt:lpstr>
      <vt:lpstr>Smart Systems Testbed Types</vt:lpstr>
      <vt:lpstr>PowerPoint Presentation</vt:lpstr>
      <vt:lpstr>PowerPoint Presentation</vt:lpstr>
      <vt:lpstr>Smart Manufacturing based on ISA 95</vt:lpstr>
      <vt:lpstr>PowerPoint Presentation</vt:lpstr>
      <vt:lpstr>WfaaS Integrated with SaaS, PaaS, IaaS</vt:lpstr>
      <vt:lpstr>PowerPoint Presentation</vt:lpstr>
      <vt:lpstr>PowerPoint Presentation</vt:lpstr>
    </vt:vector>
  </TitlesOfParts>
  <Company>AMT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Monica Haley</dc:creator>
  <cp:lastModifiedBy>Debasis Kar</cp:lastModifiedBy>
  <cp:revision>116</cp:revision>
  <dcterms:created xsi:type="dcterms:W3CDTF">2014-02-21T18:01:59Z</dcterms:created>
  <dcterms:modified xsi:type="dcterms:W3CDTF">2015-12-30T22:45:54Z</dcterms:modified>
</cp:coreProperties>
</file>